
<file path=[Content_Types].xml><?xml version="1.0" encoding="utf-8"?>
<Types xmlns="http://schemas.openxmlformats.org/package/2006/content-types">
  <Default ContentType="image/jpeg" Extension="jpeg"/>
  <Default ContentType="image/jp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 id="258" r:id="rId7"/>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60" autoAdjust="0"/>
  </p:normalViewPr>
  <p:slideViewPr>
    <p:cSldViewPr>
      <p:cViewPr>
        <p:scale>
          <a:sx n="66" d="100"/>
          <a:sy n="66" d="100"/>
        </p:scale>
        <p:origin x="79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 Id="rId8" Target="../media/image7.pn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4500" b="0" i="0">
                <a:solidFill>
                  <a:srgbClr val="005291"/>
                </a:solidFill>
                <a:latin typeface="Allianz Neo"/>
                <a:cs typeface="Allianz Neo"/>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0" i="0">
                <a:solidFill>
                  <a:srgbClr val="005291"/>
                </a:solidFill>
                <a:latin typeface="Allianz Neo"/>
                <a:cs typeface="Allianz Neo"/>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2"/>
            <a:ext cx="7559992" cy="3923995"/>
          </a:xfrm>
          <a:prstGeom prst="rect">
            <a:avLst/>
          </a:prstGeom>
        </p:spPr>
      </p:pic>
      <p:sp>
        <p:nvSpPr>
          <p:cNvPr id="17" name="bg object 17"/>
          <p:cNvSpPr/>
          <p:nvPr/>
        </p:nvSpPr>
        <p:spPr>
          <a:xfrm>
            <a:off x="485990" y="541387"/>
            <a:ext cx="562610" cy="280035"/>
          </a:xfrm>
          <a:custGeom>
            <a:avLst/>
            <a:gdLst/>
            <a:ahLst/>
            <a:cxnLst/>
            <a:rect l="l" t="t" r="r" b="b"/>
            <a:pathLst>
              <a:path w="562610" h="280034">
                <a:moveTo>
                  <a:pt x="255955" y="279819"/>
                </a:moveTo>
                <a:lnTo>
                  <a:pt x="237058" y="213385"/>
                </a:lnTo>
                <a:lnTo>
                  <a:pt x="224256" y="168351"/>
                </a:lnTo>
                <a:lnTo>
                  <a:pt x="195516" y="67259"/>
                </a:lnTo>
                <a:lnTo>
                  <a:pt x="183896" y="26403"/>
                </a:lnTo>
                <a:lnTo>
                  <a:pt x="155016" y="4521"/>
                </a:lnTo>
                <a:lnTo>
                  <a:pt x="155016" y="168351"/>
                </a:lnTo>
                <a:lnTo>
                  <a:pt x="96939" y="168351"/>
                </a:lnTo>
                <a:lnTo>
                  <a:pt x="127850" y="67259"/>
                </a:lnTo>
                <a:lnTo>
                  <a:pt x="155016" y="168351"/>
                </a:lnTo>
                <a:lnTo>
                  <a:pt x="155016" y="4521"/>
                </a:lnTo>
                <a:lnTo>
                  <a:pt x="52438" y="4521"/>
                </a:lnTo>
                <a:lnTo>
                  <a:pt x="52438" y="28448"/>
                </a:lnTo>
                <a:lnTo>
                  <a:pt x="71767" y="28448"/>
                </a:lnTo>
                <a:lnTo>
                  <a:pt x="77571" y="32639"/>
                </a:lnTo>
                <a:lnTo>
                  <a:pt x="77571" y="46240"/>
                </a:lnTo>
                <a:lnTo>
                  <a:pt x="76377" y="50761"/>
                </a:lnTo>
                <a:lnTo>
                  <a:pt x="72123" y="63106"/>
                </a:lnTo>
                <a:lnTo>
                  <a:pt x="0" y="279819"/>
                </a:lnTo>
                <a:lnTo>
                  <a:pt x="66827" y="279819"/>
                </a:lnTo>
                <a:lnTo>
                  <a:pt x="86626" y="213385"/>
                </a:lnTo>
                <a:lnTo>
                  <a:pt x="164884" y="213385"/>
                </a:lnTo>
                <a:lnTo>
                  <a:pt x="183438" y="279819"/>
                </a:lnTo>
                <a:lnTo>
                  <a:pt x="255955" y="279819"/>
                </a:lnTo>
                <a:close/>
              </a:path>
              <a:path w="562610" h="280034">
                <a:moveTo>
                  <a:pt x="339458" y="25615"/>
                </a:moveTo>
                <a:lnTo>
                  <a:pt x="338048" y="16725"/>
                </a:lnTo>
                <a:lnTo>
                  <a:pt x="333984" y="10096"/>
                </a:lnTo>
                <a:lnTo>
                  <a:pt x="327520" y="5956"/>
                </a:lnTo>
                <a:lnTo>
                  <a:pt x="318897" y="4521"/>
                </a:lnTo>
                <a:lnTo>
                  <a:pt x="255473" y="4521"/>
                </a:lnTo>
                <a:lnTo>
                  <a:pt x="255473" y="28448"/>
                </a:lnTo>
                <a:lnTo>
                  <a:pt x="270306" y="28448"/>
                </a:lnTo>
                <a:lnTo>
                  <a:pt x="274815" y="32994"/>
                </a:lnTo>
                <a:lnTo>
                  <a:pt x="274815" y="279819"/>
                </a:lnTo>
                <a:lnTo>
                  <a:pt x="339458" y="279819"/>
                </a:lnTo>
                <a:lnTo>
                  <a:pt x="339458" y="25615"/>
                </a:lnTo>
                <a:close/>
              </a:path>
              <a:path w="562610" h="280034">
                <a:moveTo>
                  <a:pt x="449414" y="25615"/>
                </a:moveTo>
                <a:lnTo>
                  <a:pt x="447992" y="16725"/>
                </a:lnTo>
                <a:lnTo>
                  <a:pt x="443890" y="10096"/>
                </a:lnTo>
                <a:lnTo>
                  <a:pt x="437413" y="5956"/>
                </a:lnTo>
                <a:lnTo>
                  <a:pt x="428802" y="4521"/>
                </a:lnTo>
                <a:lnTo>
                  <a:pt x="365404" y="4521"/>
                </a:lnTo>
                <a:lnTo>
                  <a:pt x="365404" y="28448"/>
                </a:lnTo>
                <a:lnTo>
                  <a:pt x="380212" y="28448"/>
                </a:lnTo>
                <a:lnTo>
                  <a:pt x="384733" y="32994"/>
                </a:lnTo>
                <a:lnTo>
                  <a:pt x="384733" y="279819"/>
                </a:lnTo>
                <a:lnTo>
                  <a:pt x="449414" y="279819"/>
                </a:lnTo>
                <a:lnTo>
                  <a:pt x="449414" y="25615"/>
                </a:lnTo>
                <a:close/>
              </a:path>
              <a:path w="562610" h="280034">
                <a:moveTo>
                  <a:pt x="561009" y="94500"/>
                </a:moveTo>
                <a:lnTo>
                  <a:pt x="559574" y="85648"/>
                </a:lnTo>
                <a:lnTo>
                  <a:pt x="555472" y="79044"/>
                </a:lnTo>
                <a:lnTo>
                  <a:pt x="548970" y="74930"/>
                </a:lnTo>
                <a:lnTo>
                  <a:pt x="540359" y="73494"/>
                </a:lnTo>
                <a:lnTo>
                  <a:pt x="477774" y="73494"/>
                </a:lnTo>
                <a:lnTo>
                  <a:pt x="477774" y="96964"/>
                </a:lnTo>
                <a:lnTo>
                  <a:pt x="492163" y="96964"/>
                </a:lnTo>
                <a:lnTo>
                  <a:pt x="496684" y="101879"/>
                </a:lnTo>
                <a:lnTo>
                  <a:pt x="496684" y="279806"/>
                </a:lnTo>
                <a:lnTo>
                  <a:pt x="561009" y="279806"/>
                </a:lnTo>
                <a:lnTo>
                  <a:pt x="561009" y="94500"/>
                </a:lnTo>
                <a:close/>
              </a:path>
              <a:path w="562610" h="280034">
                <a:moveTo>
                  <a:pt x="562216" y="29629"/>
                </a:moveTo>
                <a:lnTo>
                  <a:pt x="559714" y="17221"/>
                </a:lnTo>
                <a:lnTo>
                  <a:pt x="552462" y="7899"/>
                </a:lnTo>
                <a:lnTo>
                  <a:pt x="540816" y="2044"/>
                </a:lnTo>
                <a:lnTo>
                  <a:pt x="525145" y="0"/>
                </a:lnTo>
                <a:lnTo>
                  <a:pt x="509612" y="2044"/>
                </a:lnTo>
                <a:lnTo>
                  <a:pt x="497928" y="7899"/>
                </a:lnTo>
                <a:lnTo>
                  <a:pt x="490575" y="17221"/>
                </a:lnTo>
                <a:lnTo>
                  <a:pt x="488010" y="29629"/>
                </a:lnTo>
                <a:lnTo>
                  <a:pt x="490575" y="42164"/>
                </a:lnTo>
                <a:lnTo>
                  <a:pt x="497928" y="51511"/>
                </a:lnTo>
                <a:lnTo>
                  <a:pt x="509612" y="57340"/>
                </a:lnTo>
                <a:lnTo>
                  <a:pt x="525145" y="59359"/>
                </a:lnTo>
                <a:lnTo>
                  <a:pt x="540816" y="57340"/>
                </a:lnTo>
                <a:lnTo>
                  <a:pt x="552462" y="51511"/>
                </a:lnTo>
                <a:lnTo>
                  <a:pt x="559714" y="42164"/>
                </a:lnTo>
                <a:lnTo>
                  <a:pt x="562216" y="29629"/>
                </a:lnTo>
                <a:close/>
              </a:path>
            </a:pathLst>
          </a:custGeom>
          <a:solidFill>
            <a:srgbClr val="FFFFFF"/>
          </a:solidFill>
        </p:spPr>
        <p:txBody>
          <a:bodyPr wrap="square" lIns="0" tIns="0" rIns="0" bIns="0" rtlCol="0"/>
          <a:lstStyle/>
          <a:p>
            <a:endParaRPr/>
          </a:p>
        </p:txBody>
      </p:sp>
      <p:pic>
        <p:nvPicPr>
          <p:cNvPr id="18" name="bg object 18"/>
          <p:cNvPicPr/>
          <p:nvPr/>
        </p:nvPicPr>
        <p:blipFill>
          <a:blip r:embed="rId3" cstate="print"/>
          <a:stretch>
            <a:fillRect/>
          </a:stretch>
        </p:blipFill>
        <p:spPr>
          <a:xfrm>
            <a:off x="1076562" y="611917"/>
            <a:ext cx="401958" cy="211328"/>
          </a:xfrm>
          <a:prstGeom prst="rect">
            <a:avLst/>
          </a:prstGeom>
        </p:spPr>
      </p:pic>
      <p:pic>
        <p:nvPicPr>
          <p:cNvPr id="19" name="bg object 19"/>
          <p:cNvPicPr/>
          <p:nvPr/>
        </p:nvPicPr>
        <p:blipFill>
          <a:blip r:embed="rId4" cstate="print"/>
          <a:stretch>
            <a:fillRect/>
          </a:stretch>
        </p:blipFill>
        <p:spPr>
          <a:xfrm>
            <a:off x="1507304" y="614841"/>
            <a:ext cx="161899" cy="206362"/>
          </a:xfrm>
          <a:prstGeom prst="rect">
            <a:avLst/>
          </a:prstGeom>
        </p:spPr>
      </p:pic>
      <p:sp>
        <p:nvSpPr>
          <p:cNvPr id="20" name="bg object 20"/>
          <p:cNvSpPr/>
          <p:nvPr/>
        </p:nvSpPr>
        <p:spPr>
          <a:xfrm>
            <a:off x="1765101" y="486007"/>
            <a:ext cx="422275" cy="422909"/>
          </a:xfrm>
          <a:custGeom>
            <a:avLst/>
            <a:gdLst/>
            <a:ahLst/>
            <a:cxnLst/>
            <a:rect l="l" t="t" r="r" b="b"/>
            <a:pathLst>
              <a:path w="422275" h="422909">
                <a:moveTo>
                  <a:pt x="210972" y="0"/>
                </a:moveTo>
                <a:lnTo>
                  <a:pt x="161260" y="5366"/>
                </a:lnTo>
                <a:lnTo>
                  <a:pt x="116334" y="20762"/>
                </a:lnTo>
                <a:lnTo>
                  <a:pt x="77236" y="45137"/>
                </a:lnTo>
                <a:lnTo>
                  <a:pt x="45010" y="77438"/>
                </a:lnTo>
                <a:lnTo>
                  <a:pt x="20700" y="116611"/>
                </a:lnTo>
                <a:lnTo>
                  <a:pt x="5349" y="161604"/>
                </a:lnTo>
                <a:lnTo>
                  <a:pt x="0" y="211366"/>
                </a:lnTo>
                <a:lnTo>
                  <a:pt x="5245" y="260212"/>
                </a:lnTo>
                <a:lnTo>
                  <a:pt x="20700" y="306185"/>
                </a:lnTo>
                <a:lnTo>
                  <a:pt x="45010" y="345348"/>
                </a:lnTo>
                <a:lnTo>
                  <a:pt x="77236" y="377623"/>
                </a:lnTo>
                <a:lnTo>
                  <a:pt x="116334" y="401967"/>
                </a:lnTo>
                <a:lnTo>
                  <a:pt x="161260" y="417338"/>
                </a:lnTo>
                <a:lnTo>
                  <a:pt x="210972" y="422694"/>
                </a:lnTo>
                <a:lnTo>
                  <a:pt x="260657" y="417338"/>
                </a:lnTo>
                <a:lnTo>
                  <a:pt x="305566" y="401967"/>
                </a:lnTo>
                <a:lnTo>
                  <a:pt x="326570" y="388886"/>
                </a:lnTo>
                <a:lnTo>
                  <a:pt x="210972" y="388886"/>
                </a:lnTo>
                <a:lnTo>
                  <a:pt x="162806" y="382876"/>
                </a:lnTo>
                <a:lnTo>
                  <a:pt x="120522" y="365708"/>
                </a:lnTo>
                <a:lnTo>
                  <a:pt x="85402" y="338678"/>
                </a:lnTo>
                <a:lnTo>
                  <a:pt x="58729" y="303081"/>
                </a:lnTo>
                <a:lnTo>
                  <a:pt x="41785" y="260212"/>
                </a:lnTo>
                <a:lnTo>
                  <a:pt x="35852" y="211366"/>
                </a:lnTo>
                <a:lnTo>
                  <a:pt x="41765" y="162681"/>
                </a:lnTo>
                <a:lnTo>
                  <a:pt x="58646" y="119856"/>
                </a:lnTo>
                <a:lnTo>
                  <a:pt x="85402" y="84047"/>
                </a:lnTo>
                <a:lnTo>
                  <a:pt x="120386" y="57118"/>
                </a:lnTo>
                <a:lnTo>
                  <a:pt x="162726" y="39876"/>
                </a:lnTo>
                <a:lnTo>
                  <a:pt x="162545" y="39876"/>
                </a:lnTo>
                <a:lnTo>
                  <a:pt x="210972" y="33832"/>
                </a:lnTo>
                <a:lnTo>
                  <a:pt x="326526" y="33832"/>
                </a:lnTo>
                <a:lnTo>
                  <a:pt x="305566" y="20762"/>
                </a:lnTo>
                <a:lnTo>
                  <a:pt x="260657" y="5366"/>
                </a:lnTo>
                <a:lnTo>
                  <a:pt x="210972" y="0"/>
                </a:lnTo>
                <a:close/>
              </a:path>
              <a:path w="422275" h="422909">
                <a:moveTo>
                  <a:pt x="326526" y="33832"/>
                </a:moveTo>
                <a:lnTo>
                  <a:pt x="210972" y="33832"/>
                </a:lnTo>
                <a:lnTo>
                  <a:pt x="259126" y="39876"/>
                </a:lnTo>
                <a:lnTo>
                  <a:pt x="301401" y="57118"/>
                </a:lnTo>
                <a:lnTo>
                  <a:pt x="336513" y="84223"/>
                </a:lnTo>
                <a:lnTo>
                  <a:pt x="363181" y="119856"/>
                </a:lnTo>
                <a:lnTo>
                  <a:pt x="380058" y="162518"/>
                </a:lnTo>
                <a:lnTo>
                  <a:pt x="386054" y="211366"/>
                </a:lnTo>
                <a:lnTo>
                  <a:pt x="380122" y="260212"/>
                </a:lnTo>
                <a:lnTo>
                  <a:pt x="363181" y="303081"/>
                </a:lnTo>
                <a:lnTo>
                  <a:pt x="336513" y="338678"/>
                </a:lnTo>
                <a:lnTo>
                  <a:pt x="301401" y="365708"/>
                </a:lnTo>
                <a:lnTo>
                  <a:pt x="259126" y="382876"/>
                </a:lnTo>
                <a:lnTo>
                  <a:pt x="210972" y="388886"/>
                </a:lnTo>
                <a:lnTo>
                  <a:pt x="326570" y="388886"/>
                </a:lnTo>
                <a:lnTo>
                  <a:pt x="376879" y="345348"/>
                </a:lnTo>
                <a:lnTo>
                  <a:pt x="401190" y="306185"/>
                </a:lnTo>
                <a:lnTo>
                  <a:pt x="416543" y="261177"/>
                </a:lnTo>
                <a:lnTo>
                  <a:pt x="421894" y="211366"/>
                </a:lnTo>
                <a:lnTo>
                  <a:pt x="416659" y="162681"/>
                </a:lnTo>
                <a:lnTo>
                  <a:pt x="416543" y="161604"/>
                </a:lnTo>
                <a:lnTo>
                  <a:pt x="401190" y="116611"/>
                </a:lnTo>
                <a:lnTo>
                  <a:pt x="376879" y="77438"/>
                </a:lnTo>
                <a:lnTo>
                  <a:pt x="344656" y="45137"/>
                </a:lnTo>
                <a:lnTo>
                  <a:pt x="326526" y="33832"/>
                </a:lnTo>
                <a:close/>
              </a:path>
              <a:path w="422275" h="422909">
                <a:moveTo>
                  <a:pt x="153682" y="123469"/>
                </a:moveTo>
                <a:lnTo>
                  <a:pt x="117843" y="123469"/>
                </a:lnTo>
                <a:lnTo>
                  <a:pt x="106498" y="124780"/>
                </a:lnTo>
                <a:lnTo>
                  <a:pt x="98839" y="129032"/>
                </a:lnTo>
                <a:lnTo>
                  <a:pt x="94506" y="136703"/>
                </a:lnTo>
                <a:lnTo>
                  <a:pt x="93141" y="148272"/>
                </a:lnTo>
                <a:lnTo>
                  <a:pt x="93141" y="329933"/>
                </a:lnTo>
                <a:lnTo>
                  <a:pt x="153682" y="329933"/>
                </a:lnTo>
                <a:lnTo>
                  <a:pt x="153682" y="123469"/>
                </a:lnTo>
                <a:close/>
              </a:path>
              <a:path w="422275" h="422909">
                <a:moveTo>
                  <a:pt x="216801" y="71843"/>
                </a:moveTo>
                <a:lnTo>
                  <a:pt x="162318" y="71843"/>
                </a:lnTo>
                <a:lnTo>
                  <a:pt x="162318" y="97878"/>
                </a:lnTo>
                <a:lnTo>
                  <a:pt x="178015" y="97878"/>
                </a:lnTo>
                <a:lnTo>
                  <a:pt x="180416" y="100672"/>
                </a:lnTo>
                <a:lnTo>
                  <a:pt x="180416" y="329933"/>
                </a:lnTo>
                <a:lnTo>
                  <a:pt x="241401" y="329933"/>
                </a:lnTo>
                <a:lnTo>
                  <a:pt x="241401" y="96672"/>
                </a:lnTo>
                <a:lnTo>
                  <a:pt x="240092" y="84949"/>
                </a:lnTo>
                <a:lnTo>
                  <a:pt x="235943" y="77438"/>
                </a:lnTo>
                <a:lnTo>
                  <a:pt x="235859" y="77285"/>
                </a:lnTo>
                <a:lnTo>
                  <a:pt x="228248" y="73108"/>
                </a:lnTo>
                <a:lnTo>
                  <a:pt x="216801" y="71843"/>
                </a:lnTo>
                <a:close/>
              </a:path>
              <a:path w="422275" h="422909">
                <a:moveTo>
                  <a:pt x="304038" y="123469"/>
                </a:moveTo>
                <a:lnTo>
                  <a:pt x="268287" y="123469"/>
                </a:lnTo>
                <a:lnTo>
                  <a:pt x="268287" y="329933"/>
                </a:lnTo>
                <a:lnTo>
                  <a:pt x="328803" y="329933"/>
                </a:lnTo>
                <a:lnTo>
                  <a:pt x="328803" y="148272"/>
                </a:lnTo>
                <a:lnTo>
                  <a:pt x="327428" y="136703"/>
                </a:lnTo>
                <a:lnTo>
                  <a:pt x="323073" y="129032"/>
                </a:lnTo>
                <a:lnTo>
                  <a:pt x="315392" y="124780"/>
                </a:lnTo>
                <a:lnTo>
                  <a:pt x="304038" y="123469"/>
                </a:lnTo>
                <a:close/>
              </a:path>
            </a:pathLst>
          </a:custGeom>
          <a:solidFill>
            <a:srgbClr val="FFFFFF"/>
          </a:solidFill>
        </p:spPr>
        <p:txBody>
          <a:bodyPr wrap="square" lIns="0" tIns="0" rIns="0" bIns="0" rtlCol="0"/>
          <a:lstStyle/>
          <a:p>
            <a:endParaRPr/>
          </a:p>
        </p:txBody>
      </p:sp>
      <p:pic>
        <p:nvPicPr>
          <p:cNvPr id="21" name="bg object 21"/>
          <p:cNvPicPr/>
          <p:nvPr/>
        </p:nvPicPr>
        <p:blipFill>
          <a:blip r:embed="rId5" cstate="print"/>
          <a:stretch>
            <a:fillRect/>
          </a:stretch>
        </p:blipFill>
        <p:spPr>
          <a:xfrm>
            <a:off x="488707" y="950924"/>
            <a:ext cx="119405" cy="164909"/>
          </a:xfrm>
          <a:prstGeom prst="rect">
            <a:avLst/>
          </a:prstGeom>
        </p:spPr>
      </p:pic>
      <p:sp>
        <p:nvSpPr>
          <p:cNvPr id="22" name="bg object 22"/>
          <p:cNvSpPr/>
          <p:nvPr/>
        </p:nvSpPr>
        <p:spPr>
          <a:xfrm>
            <a:off x="639373" y="937644"/>
            <a:ext cx="21590" cy="176530"/>
          </a:xfrm>
          <a:custGeom>
            <a:avLst/>
            <a:gdLst/>
            <a:ahLst/>
            <a:cxnLst/>
            <a:rect l="l" t="t" r="r" b="b"/>
            <a:pathLst>
              <a:path w="21590" h="176530">
                <a:moveTo>
                  <a:pt x="21463" y="0"/>
                </a:moveTo>
                <a:lnTo>
                  <a:pt x="0" y="3213"/>
                </a:lnTo>
                <a:lnTo>
                  <a:pt x="0" y="176136"/>
                </a:lnTo>
                <a:lnTo>
                  <a:pt x="21463" y="176136"/>
                </a:lnTo>
                <a:lnTo>
                  <a:pt x="21463" y="0"/>
                </a:lnTo>
                <a:close/>
              </a:path>
            </a:pathLst>
          </a:custGeom>
          <a:solidFill>
            <a:srgbClr val="FFFFFF"/>
          </a:solidFill>
        </p:spPr>
        <p:txBody>
          <a:bodyPr wrap="square" lIns="0" tIns="0" rIns="0" bIns="0" rtlCol="0"/>
          <a:lstStyle/>
          <a:p>
            <a:endParaRPr/>
          </a:p>
        </p:txBody>
      </p:sp>
      <p:pic>
        <p:nvPicPr>
          <p:cNvPr id="23" name="bg object 23"/>
          <p:cNvPicPr/>
          <p:nvPr/>
        </p:nvPicPr>
        <p:blipFill>
          <a:blip r:embed="rId6" cstate="print"/>
          <a:stretch>
            <a:fillRect/>
          </a:stretch>
        </p:blipFill>
        <p:spPr>
          <a:xfrm>
            <a:off x="686855" y="993690"/>
            <a:ext cx="99999" cy="122834"/>
          </a:xfrm>
          <a:prstGeom prst="rect">
            <a:avLst/>
          </a:prstGeom>
        </p:spPr>
      </p:pic>
      <p:pic>
        <p:nvPicPr>
          <p:cNvPr id="24" name="bg object 24"/>
          <p:cNvPicPr/>
          <p:nvPr/>
        </p:nvPicPr>
        <p:blipFill>
          <a:blip r:embed="rId7" cstate="print"/>
          <a:stretch>
            <a:fillRect/>
          </a:stretch>
        </p:blipFill>
        <p:spPr>
          <a:xfrm>
            <a:off x="812866" y="937656"/>
            <a:ext cx="199292" cy="177952"/>
          </a:xfrm>
          <a:prstGeom prst="rect">
            <a:avLst/>
          </a:prstGeom>
        </p:spPr>
      </p:pic>
      <p:sp>
        <p:nvSpPr>
          <p:cNvPr id="25" name="bg object 25"/>
          <p:cNvSpPr/>
          <p:nvPr/>
        </p:nvSpPr>
        <p:spPr>
          <a:xfrm>
            <a:off x="1044562" y="937653"/>
            <a:ext cx="755015" cy="179070"/>
          </a:xfrm>
          <a:custGeom>
            <a:avLst/>
            <a:gdLst/>
            <a:ahLst/>
            <a:cxnLst/>
            <a:rect l="l" t="t" r="r" b="b"/>
            <a:pathLst>
              <a:path w="755014" h="179069">
                <a:moveTo>
                  <a:pt x="21463" y="0"/>
                </a:moveTo>
                <a:lnTo>
                  <a:pt x="0" y="3213"/>
                </a:lnTo>
                <a:lnTo>
                  <a:pt x="0" y="176136"/>
                </a:lnTo>
                <a:lnTo>
                  <a:pt x="21463" y="176136"/>
                </a:lnTo>
                <a:lnTo>
                  <a:pt x="21463" y="0"/>
                </a:lnTo>
                <a:close/>
              </a:path>
              <a:path w="755014" h="179069">
                <a:moveTo>
                  <a:pt x="124421" y="15316"/>
                </a:moveTo>
                <a:lnTo>
                  <a:pt x="102273" y="15316"/>
                </a:lnTo>
                <a:lnTo>
                  <a:pt x="102273" y="176136"/>
                </a:lnTo>
                <a:lnTo>
                  <a:pt x="124421" y="176136"/>
                </a:lnTo>
                <a:lnTo>
                  <a:pt x="124421" y="15316"/>
                </a:lnTo>
                <a:close/>
              </a:path>
              <a:path w="755014" h="179069">
                <a:moveTo>
                  <a:pt x="249745" y="99961"/>
                </a:moveTo>
                <a:lnTo>
                  <a:pt x="233743" y="61544"/>
                </a:lnTo>
                <a:lnTo>
                  <a:pt x="212064" y="56045"/>
                </a:lnTo>
                <a:lnTo>
                  <a:pt x="197675" y="56299"/>
                </a:lnTo>
                <a:lnTo>
                  <a:pt x="189395" y="58102"/>
                </a:lnTo>
                <a:lnTo>
                  <a:pt x="184124" y="62992"/>
                </a:lnTo>
                <a:lnTo>
                  <a:pt x="178727" y="72517"/>
                </a:lnTo>
                <a:lnTo>
                  <a:pt x="178727" y="57873"/>
                </a:lnTo>
                <a:lnTo>
                  <a:pt x="157721" y="57873"/>
                </a:lnTo>
                <a:lnTo>
                  <a:pt x="157721" y="176136"/>
                </a:lnTo>
                <a:lnTo>
                  <a:pt x="179184" y="176136"/>
                </a:lnTo>
                <a:lnTo>
                  <a:pt x="179184" y="96304"/>
                </a:lnTo>
                <a:lnTo>
                  <a:pt x="181559" y="85979"/>
                </a:lnTo>
                <a:lnTo>
                  <a:pt x="187604" y="79121"/>
                </a:lnTo>
                <a:lnTo>
                  <a:pt x="195656" y="75298"/>
                </a:lnTo>
                <a:lnTo>
                  <a:pt x="204076" y="74117"/>
                </a:lnTo>
                <a:lnTo>
                  <a:pt x="218008" y="77000"/>
                </a:lnTo>
                <a:lnTo>
                  <a:pt x="225285" y="84378"/>
                </a:lnTo>
                <a:lnTo>
                  <a:pt x="228053" y="94272"/>
                </a:lnTo>
                <a:lnTo>
                  <a:pt x="228498" y="104762"/>
                </a:lnTo>
                <a:lnTo>
                  <a:pt x="228498" y="176136"/>
                </a:lnTo>
                <a:lnTo>
                  <a:pt x="249745" y="176136"/>
                </a:lnTo>
                <a:lnTo>
                  <a:pt x="249745" y="99961"/>
                </a:lnTo>
                <a:close/>
              </a:path>
              <a:path w="755014" h="179069">
                <a:moveTo>
                  <a:pt x="367512" y="57873"/>
                </a:moveTo>
                <a:lnTo>
                  <a:pt x="346964" y="57873"/>
                </a:lnTo>
                <a:lnTo>
                  <a:pt x="322846" y="134048"/>
                </a:lnTo>
                <a:lnTo>
                  <a:pt x="318897" y="146405"/>
                </a:lnTo>
                <a:lnTo>
                  <a:pt x="317068" y="155778"/>
                </a:lnTo>
                <a:lnTo>
                  <a:pt x="315010" y="145491"/>
                </a:lnTo>
                <a:lnTo>
                  <a:pt x="311645" y="134277"/>
                </a:lnTo>
                <a:lnTo>
                  <a:pt x="287845" y="57873"/>
                </a:lnTo>
                <a:lnTo>
                  <a:pt x="265468" y="57873"/>
                </a:lnTo>
                <a:lnTo>
                  <a:pt x="305193" y="177050"/>
                </a:lnTo>
                <a:lnTo>
                  <a:pt x="326872" y="177050"/>
                </a:lnTo>
                <a:lnTo>
                  <a:pt x="334124" y="155778"/>
                </a:lnTo>
                <a:lnTo>
                  <a:pt x="367512" y="57873"/>
                </a:lnTo>
                <a:close/>
              </a:path>
              <a:path w="755014" h="179069">
                <a:moveTo>
                  <a:pt x="471843" y="115976"/>
                </a:moveTo>
                <a:lnTo>
                  <a:pt x="471017" y="104317"/>
                </a:lnTo>
                <a:lnTo>
                  <a:pt x="470395" y="95415"/>
                </a:lnTo>
                <a:lnTo>
                  <a:pt x="464248" y="76060"/>
                </a:lnTo>
                <a:lnTo>
                  <a:pt x="459613" y="71158"/>
                </a:lnTo>
                <a:lnTo>
                  <a:pt x="450659" y="61671"/>
                </a:lnTo>
                <a:lnTo>
                  <a:pt x="450621" y="104317"/>
                </a:lnTo>
                <a:lnTo>
                  <a:pt x="399021" y="104317"/>
                </a:lnTo>
                <a:lnTo>
                  <a:pt x="425970" y="71158"/>
                </a:lnTo>
                <a:lnTo>
                  <a:pt x="450621" y="104317"/>
                </a:lnTo>
                <a:lnTo>
                  <a:pt x="450621" y="61671"/>
                </a:lnTo>
                <a:lnTo>
                  <a:pt x="426872" y="56045"/>
                </a:lnTo>
                <a:lnTo>
                  <a:pt x="404647" y="60642"/>
                </a:lnTo>
                <a:lnTo>
                  <a:pt x="389140" y="73507"/>
                </a:lnTo>
                <a:lnTo>
                  <a:pt x="380072" y="93192"/>
                </a:lnTo>
                <a:lnTo>
                  <a:pt x="377113" y="118262"/>
                </a:lnTo>
                <a:lnTo>
                  <a:pt x="381927" y="149047"/>
                </a:lnTo>
                <a:lnTo>
                  <a:pt x="394309" y="167271"/>
                </a:lnTo>
                <a:lnTo>
                  <a:pt x="411099" y="175971"/>
                </a:lnTo>
                <a:lnTo>
                  <a:pt x="429145" y="178193"/>
                </a:lnTo>
                <a:lnTo>
                  <a:pt x="444487" y="178054"/>
                </a:lnTo>
                <a:lnTo>
                  <a:pt x="453351" y="177101"/>
                </a:lnTo>
                <a:lnTo>
                  <a:pt x="459143" y="174523"/>
                </a:lnTo>
                <a:lnTo>
                  <a:pt x="465213" y="169506"/>
                </a:lnTo>
                <a:lnTo>
                  <a:pt x="465759" y="161950"/>
                </a:lnTo>
                <a:lnTo>
                  <a:pt x="466610" y="150279"/>
                </a:lnTo>
                <a:lnTo>
                  <a:pt x="464591" y="152095"/>
                </a:lnTo>
                <a:lnTo>
                  <a:pt x="458571" y="156108"/>
                </a:lnTo>
                <a:lnTo>
                  <a:pt x="448576" y="160121"/>
                </a:lnTo>
                <a:lnTo>
                  <a:pt x="434632" y="161950"/>
                </a:lnTo>
                <a:lnTo>
                  <a:pt x="416471" y="158750"/>
                </a:lnTo>
                <a:lnTo>
                  <a:pt x="405460" y="149885"/>
                </a:lnTo>
                <a:lnTo>
                  <a:pt x="400011" y="136474"/>
                </a:lnTo>
                <a:lnTo>
                  <a:pt x="398551" y="119634"/>
                </a:lnTo>
                <a:lnTo>
                  <a:pt x="471843" y="119634"/>
                </a:lnTo>
                <a:lnTo>
                  <a:pt x="471843" y="115976"/>
                </a:lnTo>
                <a:close/>
              </a:path>
              <a:path w="755014" h="179069">
                <a:moveTo>
                  <a:pt x="563143" y="143662"/>
                </a:moveTo>
                <a:lnTo>
                  <a:pt x="540092" y="111175"/>
                </a:lnTo>
                <a:lnTo>
                  <a:pt x="511556" y="96761"/>
                </a:lnTo>
                <a:lnTo>
                  <a:pt x="511556" y="81661"/>
                </a:lnTo>
                <a:lnTo>
                  <a:pt x="513372" y="72059"/>
                </a:lnTo>
                <a:lnTo>
                  <a:pt x="540512" y="72237"/>
                </a:lnTo>
                <a:lnTo>
                  <a:pt x="546950" y="73482"/>
                </a:lnTo>
                <a:lnTo>
                  <a:pt x="552018" y="76885"/>
                </a:lnTo>
                <a:lnTo>
                  <a:pt x="558368" y="83502"/>
                </a:lnTo>
                <a:lnTo>
                  <a:pt x="558368" y="64744"/>
                </a:lnTo>
                <a:lnTo>
                  <a:pt x="556564" y="63385"/>
                </a:lnTo>
                <a:lnTo>
                  <a:pt x="551116" y="60388"/>
                </a:lnTo>
                <a:lnTo>
                  <a:pt x="541985" y="57404"/>
                </a:lnTo>
                <a:lnTo>
                  <a:pt x="529132" y="56045"/>
                </a:lnTo>
                <a:lnTo>
                  <a:pt x="517207" y="57086"/>
                </a:lnTo>
                <a:lnTo>
                  <a:pt x="505015" y="61506"/>
                </a:lnTo>
                <a:lnTo>
                  <a:pt x="495515" y="71196"/>
                </a:lnTo>
                <a:lnTo>
                  <a:pt x="491680" y="88074"/>
                </a:lnTo>
                <a:lnTo>
                  <a:pt x="493814" y="100482"/>
                </a:lnTo>
                <a:lnTo>
                  <a:pt x="499338" y="109512"/>
                </a:lnTo>
                <a:lnTo>
                  <a:pt x="506907" y="116052"/>
                </a:lnTo>
                <a:lnTo>
                  <a:pt x="515213" y="121005"/>
                </a:lnTo>
                <a:lnTo>
                  <a:pt x="539623" y="134505"/>
                </a:lnTo>
                <a:lnTo>
                  <a:pt x="543052" y="137706"/>
                </a:lnTo>
                <a:lnTo>
                  <a:pt x="543052" y="146621"/>
                </a:lnTo>
                <a:lnTo>
                  <a:pt x="541439" y="153835"/>
                </a:lnTo>
                <a:lnTo>
                  <a:pt x="536981" y="158572"/>
                </a:lnTo>
                <a:lnTo>
                  <a:pt x="530250" y="161163"/>
                </a:lnTo>
                <a:lnTo>
                  <a:pt x="521817" y="161950"/>
                </a:lnTo>
                <a:lnTo>
                  <a:pt x="508977" y="161747"/>
                </a:lnTo>
                <a:lnTo>
                  <a:pt x="501243" y="160375"/>
                </a:lnTo>
                <a:lnTo>
                  <a:pt x="495528" y="156641"/>
                </a:lnTo>
                <a:lnTo>
                  <a:pt x="488721" y="149364"/>
                </a:lnTo>
                <a:lnTo>
                  <a:pt x="489851" y="168808"/>
                </a:lnTo>
                <a:lnTo>
                  <a:pt x="491807" y="170230"/>
                </a:lnTo>
                <a:lnTo>
                  <a:pt x="497789" y="173380"/>
                </a:lnTo>
                <a:lnTo>
                  <a:pt x="507974" y="176530"/>
                </a:lnTo>
                <a:lnTo>
                  <a:pt x="522503" y="177965"/>
                </a:lnTo>
                <a:lnTo>
                  <a:pt x="536079" y="176657"/>
                </a:lnTo>
                <a:lnTo>
                  <a:pt x="549249" y="171615"/>
                </a:lnTo>
                <a:lnTo>
                  <a:pt x="559206" y="161175"/>
                </a:lnTo>
                <a:lnTo>
                  <a:pt x="563143" y="143662"/>
                </a:lnTo>
                <a:close/>
              </a:path>
              <a:path w="755014" h="179069">
                <a:moveTo>
                  <a:pt x="640549" y="156921"/>
                </a:moveTo>
                <a:lnTo>
                  <a:pt x="636422" y="161493"/>
                </a:lnTo>
                <a:lnTo>
                  <a:pt x="620458" y="161493"/>
                </a:lnTo>
                <a:lnTo>
                  <a:pt x="612000" y="73660"/>
                </a:lnTo>
                <a:lnTo>
                  <a:pt x="640080" y="73660"/>
                </a:lnTo>
                <a:lnTo>
                  <a:pt x="640080" y="57873"/>
                </a:lnTo>
                <a:lnTo>
                  <a:pt x="612000" y="57873"/>
                </a:lnTo>
                <a:lnTo>
                  <a:pt x="612000" y="32029"/>
                </a:lnTo>
                <a:lnTo>
                  <a:pt x="590778" y="37071"/>
                </a:lnTo>
                <a:lnTo>
                  <a:pt x="590778" y="57873"/>
                </a:lnTo>
                <a:lnTo>
                  <a:pt x="578434" y="57873"/>
                </a:lnTo>
                <a:lnTo>
                  <a:pt x="578434" y="73660"/>
                </a:lnTo>
                <a:lnTo>
                  <a:pt x="590778" y="73660"/>
                </a:lnTo>
                <a:lnTo>
                  <a:pt x="590778" y="139992"/>
                </a:lnTo>
                <a:lnTo>
                  <a:pt x="590918" y="148234"/>
                </a:lnTo>
                <a:lnTo>
                  <a:pt x="620674" y="177736"/>
                </a:lnTo>
                <a:lnTo>
                  <a:pt x="633450" y="177736"/>
                </a:lnTo>
                <a:lnTo>
                  <a:pt x="639635" y="173850"/>
                </a:lnTo>
                <a:lnTo>
                  <a:pt x="640283" y="161671"/>
                </a:lnTo>
                <a:lnTo>
                  <a:pt x="640295" y="161493"/>
                </a:lnTo>
                <a:lnTo>
                  <a:pt x="640422" y="159207"/>
                </a:lnTo>
                <a:lnTo>
                  <a:pt x="640549" y="156921"/>
                </a:lnTo>
                <a:close/>
              </a:path>
              <a:path w="755014" h="179069">
                <a:moveTo>
                  <a:pt x="754913" y="115747"/>
                </a:moveTo>
                <a:lnTo>
                  <a:pt x="751446" y="90004"/>
                </a:lnTo>
                <a:lnTo>
                  <a:pt x="742213" y="72517"/>
                </a:lnTo>
                <a:lnTo>
                  <a:pt x="741578" y="71310"/>
                </a:lnTo>
                <a:lnTo>
                  <a:pt x="733196" y="65138"/>
                </a:lnTo>
                <a:lnTo>
                  <a:pt x="733196" y="117576"/>
                </a:lnTo>
                <a:lnTo>
                  <a:pt x="731558" y="136639"/>
                </a:lnTo>
                <a:lnTo>
                  <a:pt x="726427" y="150774"/>
                </a:lnTo>
                <a:lnTo>
                  <a:pt x="717626" y="159448"/>
                </a:lnTo>
                <a:lnTo>
                  <a:pt x="704913" y="162407"/>
                </a:lnTo>
                <a:lnTo>
                  <a:pt x="691248" y="158902"/>
                </a:lnTo>
                <a:lnTo>
                  <a:pt x="682536" y="149339"/>
                </a:lnTo>
                <a:lnTo>
                  <a:pt x="677951" y="135102"/>
                </a:lnTo>
                <a:lnTo>
                  <a:pt x="676732" y="119176"/>
                </a:lnTo>
                <a:lnTo>
                  <a:pt x="676630" y="117348"/>
                </a:lnTo>
                <a:lnTo>
                  <a:pt x="678230" y="98183"/>
                </a:lnTo>
                <a:lnTo>
                  <a:pt x="683310" y="84061"/>
                </a:lnTo>
                <a:lnTo>
                  <a:pt x="692111" y="75438"/>
                </a:lnTo>
                <a:lnTo>
                  <a:pt x="704913" y="72517"/>
                </a:lnTo>
                <a:lnTo>
                  <a:pt x="718578" y="76009"/>
                </a:lnTo>
                <a:lnTo>
                  <a:pt x="727278" y="85585"/>
                </a:lnTo>
                <a:lnTo>
                  <a:pt x="731875" y="99822"/>
                </a:lnTo>
                <a:lnTo>
                  <a:pt x="733094" y="115747"/>
                </a:lnTo>
                <a:lnTo>
                  <a:pt x="733196" y="117576"/>
                </a:lnTo>
                <a:lnTo>
                  <a:pt x="733196" y="65138"/>
                </a:lnTo>
                <a:lnTo>
                  <a:pt x="726109" y="59905"/>
                </a:lnTo>
                <a:lnTo>
                  <a:pt x="705827" y="56045"/>
                </a:lnTo>
                <a:lnTo>
                  <a:pt x="683323" y="60566"/>
                </a:lnTo>
                <a:lnTo>
                  <a:pt x="667435" y="73367"/>
                </a:lnTo>
                <a:lnTo>
                  <a:pt x="658012" y="93294"/>
                </a:lnTo>
                <a:lnTo>
                  <a:pt x="654900" y="119176"/>
                </a:lnTo>
                <a:lnTo>
                  <a:pt x="658368" y="144907"/>
                </a:lnTo>
                <a:lnTo>
                  <a:pt x="668235" y="163614"/>
                </a:lnTo>
                <a:lnTo>
                  <a:pt x="683704" y="175018"/>
                </a:lnTo>
                <a:lnTo>
                  <a:pt x="703999" y="178879"/>
                </a:lnTo>
                <a:lnTo>
                  <a:pt x="726503" y="174358"/>
                </a:lnTo>
                <a:lnTo>
                  <a:pt x="741324" y="162407"/>
                </a:lnTo>
                <a:lnTo>
                  <a:pt x="742391" y="161556"/>
                </a:lnTo>
                <a:lnTo>
                  <a:pt x="751801" y="141630"/>
                </a:lnTo>
                <a:lnTo>
                  <a:pt x="754913" y="115747"/>
                </a:lnTo>
                <a:close/>
              </a:path>
            </a:pathLst>
          </a:custGeom>
          <a:solidFill>
            <a:srgbClr val="FFFFFF"/>
          </a:solidFill>
        </p:spPr>
        <p:txBody>
          <a:bodyPr wrap="square" lIns="0" tIns="0" rIns="0" bIns="0" rtlCol="0"/>
          <a:lstStyle/>
          <a:p>
            <a:endParaRPr/>
          </a:p>
        </p:txBody>
      </p:sp>
      <p:pic>
        <p:nvPicPr>
          <p:cNvPr id="26" name="bg object 26"/>
          <p:cNvPicPr/>
          <p:nvPr/>
        </p:nvPicPr>
        <p:blipFill>
          <a:blip r:embed="rId8" cstate="print"/>
          <a:stretch>
            <a:fillRect/>
          </a:stretch>
        </p:blipFill>
        <p:spPr>
          <a:xfrm>
            <a:off x="1825495" y="993688"/>
            <a:ext cx="146093" cy="121920"/>
          </a:xfrm>
          <a:prstGeom prst="rect">
            <a:avLst/>
          </a:prstGeom>
        </p:spPr>
      </p:pic>
      <p:sp>
        <p:nvSpPr>
          <p:cNvPr id="2" name="Holder 2"/>
          <p:cNvSpPr>
            <a:spLocks noGrp="1"/>
          </p:cNvSpPr>
          <p:nvPr>
            <p:ph type="title"/>
          </p:nvPr>
        </p:nvSpPr>
        <p:spPr/>
        <p:txBody>
          <a:bodyPr lIns="0" tIns="0" rIns="0" bIns="0"/>
          <a:lstStyle>
            <a:lvl1pPr>
              <a:defRPr sz="4500" b="0" i="0">
                <a:solidFill>
                  <a:srgbClr val="005291"/>
                </a:solidFill>
                <a:latin typeface="Allianz Neo"/>
                <a:cs typeface="Allianz Neo"/>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6/13/2025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0" i="0">
                <a:solidFill>
                  <a:srgbClr val="005291"/>
                </a:solidFill>
                <a:latin typeface="Allianz Neo"/>
                <a:cs typeface="Allianz Ne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6/13/2025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6/13/2025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473299" y="4289425"/>
            <a:ext cx="5245100" cy="1282700"/>
          </a:xfrm>
          <a:prstGeom prst="rect">
            <a:avLst/>
          </a:prstGeom>
        </p:spPr>
        <p:txBody>
          <a:bodyPr wrap="square" lIns="0" tIns="0" rIns="0" bIns="0">
            <a:spAutoFit/>
          </a:bodyPr>
          <a:lstStyle>
            <a:lvl1pPr>
              <a:defRPr sz="4500" b="0" i="0">
                <a:solidFill>
                  <a:srgbClr val="005291"/>
                </a:solidFill>
                <a:latin typeface="Allianz Neo"/>
                <a:cs typeface="Allianz Neo"/>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6/13/2025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8" name="文字方塊 7">
            <a:extLst>
              <a:ext uri="{FF2B5EF4-FFF2-40B4-BE49-F238E27FC236}">
                <a16:creationId xmlns:a16="http://schemas.microsoft.com/office/drawing/2014/main" id="{74CFD5DA-71F7-71D6-B338-6D9630C5392A}"/>
              </a:ext>
            </a:extLst>
          </p:cNvPr>
          <p:cNvSpPr txBox="1"/>
          <p:nvPr>
            <p:extLst>
              <p:ext uri="{1162E1C5-73C7-4A58-AE30-91384D911F3F}">
                <p184:classification xmlns:p184="http://schemas.microsoft.com/office/powerpoint/2018/4/main" val="ftr"/>
              </p:ext>
            </p:extLst>
          </p:nvPr>
        </p:nvSpPr>
        <p:spPr>
          <a:xfrm>
            <a:off x="3575812" y="10350500"/>
            <a:ext cx="433388" cy="152400"/>
          </a:xfrm>
          <a:prstGeom prst="rect">
            <a:avLst/>
          </a:prstGeom>
        </p:spPr>
        <p:txBody>
          <a:bodyPr horzOverflow="overflow" lIns="0" tIns="0" rIns="0" bIns="0">
            <a:spAutoFit/>
          </a:bodyPr>
          <a:lstStyle/>
          <a:p>
            <a:pPr algn="l"/>
            <a:r>
              <a:rPr lang="zh-TW" altLang="en-US" sz="1000">
                <a:solidFill>
                  <a:srgbClr val="000000">
                    <a:alpha val="50000"/>
                  </a:srgbClr>
                </a:solidFill>
                <a:latin typeface="Calibri" panose="020F0502020204030204" pitchFamily="34" charset="0"/>
                <a:cs typeface="Calibri" panose="020F0502020204030204" pitchFamily="34" charset="0"/>
              </a:rPr>
              <a:t>Internal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3.xml" Type="http://schemas.openxmlformats.org/officeDocument/2006/relationships/slideLayout"/><Relationship Id="rId2" Target="../media/image8.png" Type="http://schemas.openxmlformats.org/officeDocument/2006/relationships/image"/><Relationship Id="rId3" Target="../media/image9.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10.png" Type="http://schemas.openxmlformats.org/officeDocument/2006/relationships/image"/><Relationship Id="rId3" Target="../media/image1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object 2"/>
          <p:cNvSpPr txBox="1"/>
          <p:nvPr/>
        </p:nvSpPr>
        <p:spPr>
          <a:xfrm>
            <a:off x="473299" y="4175330"/>
            <a:ext cx="866551" cy="166712"/>
          </a:xfrm>
          <a:prstGeom prst="rect">
            <a:avLst/>
          </a:prstGeom>
        </p:spPr>
        <p:txBody>
          <a:bodyPr bIns="0" lIns="0" rIns="0" rtlCol="0" tIns="12700" vert="horz" wrap="square">
            <a:spAutoFit/>
          </a:bodyPr>
          <a:lstStyle/>
          <a:p>
            <a:pPr marL="12700">
              <a:lnSpc>
                <a:spcPct val="100000"/>
              </a:lnSpc>
              <a:spcBef>
                <a:spcPts val="100"/>
              </a:spcBef>
            </a:pPr>
            <a:r>
              <a:rPr b="1" dirty="0" spc="-20" sz="1000">
                <a:solidFill>
                  <a:srgbClr val="005291"/>
                </a:solidFill>
                <a:latin charset="-120" panose="020B0604030504040204" pitchFamily="34" typeface="微軟正黑體"/>
                <a:ea charset="-120" panose="020B0604030504040204" pitchFamily="34" typeface="微軟正黑體"/>
                <a:cs typeface="Allianz Neo"/>
              </a:rPr>
              <a:t>2025 </a:t>
            </a:r>
            <a:r>
              <a:rPr b="1" dirty="0" sz="1000">
                <a:solidFill>
                  <a:srgbClr val="005291"/>
                </a:solidFill>
                <a:latin charset="-120" panose="020B0604030504040204" pitchFamily="34" typeface="微軟正黑體"/>
                <a:ea charset="-120" panose="020B0604030504040204" pitchFamily="34" typeface="微軟正黑體"/>
                <a:cs typeface="Allianz Neo"/>
              </a:rPr>
              <a:t>年 6 月</a:t>
            </a:r>
            <a:endParaRPr dirty="0" sz="1000">
              <a:latin charset="-120" panose="020B0604030504040204" pitchFamily="34" typeface="微軟正黑體"/>
              <a:ea charset="-120" panose="020B0604030504040204" pitchFamily="34" typeface="微軟正黑體"/>
              <a:cs typeface="Allianz Neo"/>
            </a:endParaRPr>
          </a:p>
        </p:txBody>
      </p:sp>
      <p:sp>
        <p:nvSpPr>
          <p:cNvPr id="3" name="object 3"/>
          <p:cNvSpPr txBox="1"/>
          <p:nvPr/>
        </p:nvSpPr>
        <p:spPr>
          <a:xfrm>
            <a:off x="5718400" y="10040903"/>
            <a:ext cx="1368406" cy="197490"/>
          </a:xfrm>
          <a:prstGeom prst="rect">
            <a:avLst/>
          </a:prstGeom>
        </p:spPr>
        <p:txBody>
          <a:bodyPr bIns="0" lIns="0" rIns="0" rtlCol="0" tIns="12700" vert="horz" wrap="square">
            <a:spAutoFit/>
          </a:bodyPr>
          <a:lstStyle/>
          <a:p>
            <a:pPr marL="12700">
              <a:lnSpc>
                <a:spcPct val="100000"/>
              </a:lnSpc>
              <a:spcBef>
                <a:spcPts val="100"/>
              </a:spcBef>
            </a:pPr>
            <a:r>
              <a:rPr b="1" dirty="0" spc="45" sz="1200">
                <a:solidFill>
                  <a:srgbClr val="005291"/>
                </a:solidFill>
                <a:latin charset="0" panose="020B0504020203020204" pitchFamily="34" typeface="Allianz Neo"/>
                <a:ea charset="-120" panose="020B0604030504040204" pitchFamily="34" typeface="微軟正黑體"/>
                <a:cs typeface="Allianz Neo"/>
              </a:rPr>
              <a:t>ALLIANZGI.COM</a:t>
            </a:r>
            <a:endParaRPr dirty="0" sz="1200">
              <a:latin charset="0" panose="020B0504020203020204" pitchFamily="34" typeface="Allianz Neo"/>
              <a:ea charset="-120" panose="020B0604030504040204" pitchFamily="34" typeface="微軟正黑體"/>
              <a:cs typeface="Allianz Neo"/>
            </a:endParaRPr>
          </a:p>
        </p:txBody>
      </p:sp>
      <p:sp>
        <p:nvSpPr>
          <p:cNvPr id="4" name="object 4"/>
          <p:cNvSpPr txBox="1">
            <a:spLocks noGrp="1"/>
          </p:cNvSpPr>
          <p:nvPr>
            <p:ph type="title"/>
          </p:nvPr>
        </p:nvSpPr>
        <p:spPr>
          <a:xfrm>
            <a:off x="473298" y="4289425"/>
            <a:ext cx="6886352" cy="705321"/>
          </a:xfrm>
          <a:prstGeom prst="rect">
            <a:avLst/>
          </a:prstGeom>
        </p:spPr>
        <p:txBody>
          <a:bodyPr bIns="0" lIns="0" rIns="0" rtlCol="0" tIns="127000" vert="horz" wrap="square">
            <a:spAutoFit/>
          </a:bodyPr>
          <a:lstStyle/>
          <a:p>
            <a:pPr indent="-457200" marL="469900" marR="5080">
              <a:lnSpc>
                <a:spcPts val="4500"/>
              </a:lnSpc>
              <a:spcBef>
                <a:spcPts val="1000"/>
              </a:spcBef>
            </a:pPr>
            <a:r>
              <a:rPr dirty="0" err="1" spc="-50">
                <a:latin charset="-120" panose="020B0604030504040204" pitchFamily="34" typeface="微軟正黑體"/>
                <a:ea charset="-120" panose="020B0604030504040204" pitchFamily="34" typeface="微軟正黑體"/>
              </a:rPr>
              <a:t>歐洲</a:t>
            </a:r>
            <a:r>
              <a:rPr dirty="0" err="1" spc="-65">
                <a:latin charset="-120" panose="020B0604030504040204" pitchFamily="34" typeface="微軟正黑體"/>
                <a:ea charset="-120" panose="020B0604030504040204" pitchFamily="34" typeface="微軟正黑體"/>
              </a:rPr>
              <a:t>主權</a:t>
            </a:r>
            <a:r>
              <a:rPr altLang="en-US" dirty="0" lang="zh-TW">
                <a:solidFill>
                  <a:srgbClr val="0B7FB5"/>
                </a:solidFill>
                <a:latin charset="-120" panose="020B0604030504040204" pitchFamily="34" typeface="微軟正黑體"/>
                <a:ea charset="-120" panose="020B0604030504040204" pitchFamily="34" typeface="微軟正黑體"/>
              </a:rPr>
              <a:t>作為投資</a:t>
            </a:r>
            <a:r>
              <a:rPr dirty="0" err="1" spc="-10">
                <a:solidFill>
                  <a:srgbClr val="0B7FB5"/>
                </a:solidFill>
                <a:latin charset="-120" panose="020B0604030504040204" pitchFamily="34" typeface="微軟正黑體"/>
                <a:ea charset="-120" panose="020B0604030504040204" pitchFamily="34" typeface="微軟正黑體"/>
              </a:rPr>
              <a:t>機會</a:t>
            </a:r>
            <a:endParaRPr dirty="0" spc="-10">
              <a:solidFill>
                <a:srgbClr val="0B7FB5"/>
              </a:solidFill>
              <a:latin charset="-120" panose="020B0604030504040204" pitchFamily="34" typeface="微軟正黑體"/>
              <a:ea charset="-120" panose="020B0604030504040204" pitchFamily="34" typeface="微軟正黑體"/>
            </a:endParaRPr>
          </a:p>
        </p:txBody>
      </p:sp>
      <p:sp>
        <p:nvSpPr>
          <p:cNvPr id="5" name="object 5"/>
          <p:cNvSpPr txBox="1"/>
          <p:nvPr/>
        </p:nvSpPr>
        <p:spPr>
          <a:xfrm>
            <a:off x="471907" y="5772603"/>
            <a:ext cx="2122170" cy="1496500"/>
          </a:xfrm>
          <a:prstGeom prst="rect">
            <a:avLst/>
          </a:prstGeom>
        </p:spPr>
        <p:txBody>
          <a:bodyPr bIns="0" lIns="0" rIns="0" rtlCol="0" tIns="12700" vert="horz" wrap="square">
            <a:spAutoFit/>
          </a:bodyPr>
          <a:lstStyle/>
          <a:p>
            <a:pPr marL="12700" marR="5080">
              <a:lnSpc>
                <a:spcPct val="108300"/>
              </a:lnSpc>
              <a:spcBef>
                <a:spcPts val="100"/>
              </a:spcBef>
            </a:pPr>
            <a:r>
              <a:rPr altLang="en-US" dirty="0" lang="zh-TW" spc="-10" sz="1000">
                <a:solidFill>
                  <a:srgbClr val="005291"/>
                </a:solidFill>
                <a:latin charset="-120" panose="020B0604030504040204" pitchFamily="34" typeface="微軟正黑體"/>
                <a:ea charset="-120" panose="020B0604030504040204" pitchFamily="34" typeface="微軟正黑體"/>
                <a:cs typeface="Allianz Neo"/>
              </a:rPr>
              <a:t>當前歐洲乃至全球的政治格局，正在經歷著自冷戰結束以來或許最深刻的變革。</a:t>
            </a:r>
            <a:r>
              <a:rPr altLang="zh-TW" dirty="0" lang="en-US" spc="-10" sz="1000">
                <a:solidFill>
                  <a:srgbClr val="005291"/>
                </a:solidFill>
                <a:latin charset="-120" panose="020B0604030504040204" pitchFamily="34" typeface="微軟正黑體"/>
                <a:ea charset="-120" panose="020B0604030504040204" pitchFamily="34" typeface="微軟正黑體"/>
                <a:cs typeface="Allianz Neo"/>
              </a:rPr>
              <a:t>COVID-19</a:t>
            </a:r>
            <a:r>
              <a:rPr altLang="en-US" dirty="0" lang="zh-TW" spc="-10" sz="1000">
                <a:solidFill>
                  <a:srgbClr val="005291"/>
                </a:solidFill>
                <a:latin charset="-120" panose="020B0604030504040204" pitchFamily="34" typeface="微軟正黑體"/>
                <a:ea charset="-120" panose="020B0604030504040204" pitchFamily="34" typeface="微軟正黑體"/>
                <a:cs typeface="Allianz Neo"/>
              </a:rPr>
              <a:t>疫情、烏克蘭戰爭，以及如今全球貿易體系的突然變化和舊聯盟（尤其是與美國）的重新評估，帶來了一個新現實：歐洲各國，無論是單獨還是歐盟整體，都必須重新調整其政策優先事項，並在全球政治與經濟舞台上採取日益獨立的立場。</a:t>
            </a:r>
            <a:endParaRPr altLang="en-US" dirty="0" lang="zh-TW" sz="1000">
              <a:latin charset="-120" panose="020B0604030504040204" pitchFamily="34" typeface="微軟正黑體"/>
              <a:ea charset="-120" panose="020B0604030504040204" pitchFamily="34" typeface="微軟正黑體"/>
              <a:cs typeface="Allianz Neo"/>
            </a:endParaRPr>
          </a:p>
        </p:txBody>
      </p:sp>
      <p:sp>
        <p:nvSpPr>
          <p:cNvPr id="6" name="object 6"/>
          <p:cNvSpPr txBox="1"/>
          <p:nvPr/>
        </p:nvSpPr>
        <p:spPr>
          <a:xfrm>
            <a:off x="425450" y="7682564"/>
            <a:ext cx="2112010" cy="831703"/>
          </a:xfrm>
          <a:prstGeom prst="rect">
            <a:avLst/>
          </a:prstGeom>
        </p:spPr>
        <p:txBody>
          <a:bodyPr bIns="0" lIns="0" rIns="0" rtlCol="0" tIns="12700" vert="horz" wrap="square">
            <a:spAutoFit/>
          </a:bodyPr>
          <a:lstStyle/>
          <a:p>
            <a:pPr marL="12700" marR="85725">
              <a:lnSpc>
                <a:spcPct val="108300"/>
              </a:lnSpc>
              <a:spcBef>
                <a:spcPts val="100"/>
              </a:spcBef>
            </a:pP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這些變化已是進行式，並預期在未來幾年內將加速成長，這可將其視為歐洲主權日益增強的體現，這背後的驅動力，是在多個戰略領域實現更高程度的獨立與自主的需求。</a:t>
            </a:r>
            <a:endParaRPr dirty="0" sz="1000">
              <a:latin charset="-120" panose="020B0604030504040204" pitchFamily="34" typeface="微軟正黑體"/>
              <a:ea charset="-120" panose="020B0604030504040204" pitchFamily="34" typeface="微軟正黑體"/>
              <a:cs typeface="Allianz Neo"/>
            </a:endParaRPr>
          </a:p>
        </p:txBody>
      </p:sp>
      <p:sp>
        <p:nvSpPr>
          <p:cNvPr id="7" name="object 7"/>
          <p:cNvSpPr txBox="1"/>
          <p:nvPr/>
        </p:nvSpPr>
        <p:spPr>
          <a:xfrm>
            <a:off x="3401298" y="5727828"/>
            <a:ext cx="1413510" cy="1278620"/>
          </a:xfrm>
          <a:prstGeom prst="rect">
            <a:avLst/>
          </a:prstGeom>
        </p:spPr>
        <p:txBody>
          <a:bodyPr bIns="0" lIns="0" rIns="0" rtlCol="0" tIns="12700" vert="horz" wrap="square">
            <a:spAutoFit/>
          </a:bodyPr>
          <a:lstStyle/>
          <a:p>
            <a:pPr marL="12700" marR="499109">
              <a:lnSpc>
                <a:spcPct val="108300"/>
              </a:lnSpc>
              <a:spcBef>
                <a:spcPts val="100"/>
              </a:spcBef>
            </a:pPr>
            <a:r>
              <a:rPr dirty="0" err="1" spc="-10" sz="1300">
                <a:solidFill>
                  <a:srgbClr val="005291"/>
                </a:solidFill>
                <a:latin charset="-120" panose="020B0604030504040204" pitchFamily="34" typeface="微軟正黑體"/>
                <a:ea charset="-120" panose="020B0604030504040204" pitchFamily="34" typeface="微軟正黑體"/>
                <a:cs typeface="Allianz Neo"/>
              </a:rPr>
              <a:t>加速</a:t>
            </a:r>
            <a:r>
              <a:rPr altLang="en-US" dirty="0" lang="zh-TW" spc="-10" sz="1300">
                <a:solidFill>
                  <a:srgbClr val="005291"/>
                </a:solidFill>
                <a:latin charset="-120" panose="020B0604030504040204" pitchFamily="34" typeface="微軟正黑體"/>
                <a:ea charset="-120" panose="020B0604030504040204" pitchFamily="34" typeface="微軟正黑體"/>
                <a:cs typeface="Allianz Neo"/>
              </a:rPr>
              <a:t>變化</a:t>
            </a:r>
          </a:p>
          <a:p>
            <a:pPr marL="12700" marR="5080">
              <a:lnSpc>
                <a:spcPct val="108300"/>
              </a:lnSpc>
              <a:spcBef>
                <a:spcPts val="869"/>
              </a:spcBef>
            </a:pP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儘管歷史學家可能會找出</a:t>
            </a:r>
            <a:r>
              <a:rPr altLang="en-US" dirty="0" lang="zh-TW" spc="-20" sz="1000">
                <a:solidFill>
                  <a:srgbClr val="454547"/>
                </a:solidFill>
                <a:latin charset="-120" panose="020B0604030504040204" pitchFamily="34" typeface="微軟正黑體"/>
                <a:ea charset="-120" panose="020B0604030504040204" pitchFamily="34" typeface="微軟正黑體"/>
                <a:cs typeface="Allianz Neo"/>
              </a:rPr>
              <a:t>世界秩序</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改變的根源以及歐洲在其中的地位 ，且</a:t>
            </a:r>
            <a:r>
              <a:rPr altLang="en-US" dirty="0" lang="zh-TW" sz="1000">
                <a:effectLst/>
              </a:rPr>
              <a:t>追溯到數十年前，</a:t>
            </a:r>
          </a:p>
          <a:p>
            <a:pPr marL="12700" marR="5080">
              <a:lnSpc>
                <a:spcPct val="108300"/>
              </a:lnSpc>
              <a:spcBef>
                <a:spcPts val="869"/>
              </a:spcBef>
            </a:pPr>
            <a:endParaRPr altLang="en-US" dirty="0" lang="zh-TW" sz="1000">
              <a:latin charset="-120" panose="020B0604030504040204" pitchFamily="34" typeface="微軟正黑體"/>
              <a:ea charset="-120" panose="020B0604030504040204" pitchFamily="34" typeface="微軟正黑體"/>
              <a:cs typeface="Allianz Neo"/>
            </a:endParaRPr>
          </a:p>
        </p:txBody>
      </p:sp>
      <p:sp>
        <p:nvSpPr>
          <p:cNvPr id="9" name="object 9"/>
          <p:cNvSpPr txBox="1"/>
          <p:nvPr/>
        </p:nvSpPr>
        <p:spPr>
          <a:xfrm>
            <a:off x="2715907" y="6822000"/>
            <a:ext cx="2092960" cy="2161297"/>
          </a:xfrm>
          <a:prstGeom prst="rect">
            <a:avLst/>
          </a:prstGeom>
        </p:spPr>
        <p:txBody>
          <a:bodyPr bIns="0" lIns="0" rIns="0" rtlCol="0" tIns="12700" vert="horz" wrap="square">
            <a:spAutoFit/>
          </a:bodyPr>
          <a:lstStyle/>
          <a:p>
            <a:pPr marL="12700" marR="5080">
              <a:lnSpc>
                <a:spcPct val="108300"/>
              </a:lnSpc>
              <a:spcBef>
                <a:spcPts val="100"/>
              </a:spcBef>
            </a:pP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但</a:t>
            </a:r>
            <a:r>
              <a:rPr altLang="zh-TW" dirty="0" lang="en-US" spc="-10" sz="1000">
                <a:solidFill>
                  <a:srgbClr val="454547"/>
                </a:solidFill>
                <a:latin charset="-120" panose="020B0604030504040204" pitchFamily="34" typeface="微軟正黑體"/>
                <a:ea charset="-120" panose="020B0604030504040204" pitchFamily="34" typeface="微軟正黑體"/>
                <a:cs typeface="Allianz Neo"/>
              </a:rPr>
              <a:t>COVID-19 </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疫情標誌著對無止境全球化主導觀念的深刻反思</a:t>
            </a:r>
            <a:r>
              <a:rPr dirty="0" spc="-10" sz="1000">
                <a:solidFill>
                  <a:srgbClr val="454547"/>
                </a:solidFill>
                <a:latin charset="-120" panose="020B0604030504040204" pitchFamily="34" typeface="微軟正黑體"/>
                <a:ea charset="-120" panose="020B0604030504040204" pitchFamily="34" typeface="微軟正黑體"/>
                <a:cs typeface="Allianz Neo"/>
              </a:rPr>
              <a:t>。</a:t>
            </a:r>
            <a:r>
              <a:rPr dirty="0" err="1" sz="1000">
                <a:solidFill>
                  <a:srgbClr val="454547"/>
                </a:solidFill>
                <a:latin charset="-120" panose="020B0604030504040204" pitchFamily="34" typeface="微軟正黑體"/>
                <a:ea charset="-120" panose="020B0604030504040204" pitchFamily="34" typeface="微軟正黑體"/>
                <a:cs typeface="Allianz Neo"/>
              </a:rPr>
              <a:t>企業和政府被迫迅速重新考量</a:t>
            </a:r>
            <a:r>
              <a:rPr dirty="0" err="1" spc="-10" sz="1000">
                <a:solidFill>
                  <a:srgbClr val="454547"/>
                </a:solidFill>
                <a:latin charset="-120" panose="020B0604030504040204" pitchFamily="34" typeface="微軟正黑體"/>
                <a:ea charset="-120" panose="020B0604030504040204" pitchFamily="34" typeface="微軟正黑體"/>
                <a:cs typeface="Allianz Neo"/>
              </a:rPr>
              <a:t>供應</a:t>
            </a:r>
            <a:r>
              <a:rPr dirty="0" err="1" sz="1000">
                <a:solidFill>
                  <a:srgbClr val="454547"/>
                </a:solidFill>
                <a:latin charset="-120" panose="020B0604030504040204" pitchFamily="34" typeface="微軟正黑體"/>
                <a:ea charset="-120" panose="020B0604030504040204" pitchFamily="34" typeface="微軟正黑體"/>
                <a:cs typeface="Allianz Neo"/>
              </a:rPr>
              <a:t>鏈</a:t>
            </a:r>
            <a:r>
              <a:rPr dirty="0" err="1" spc="-10" sz="1000">
                <a:solidFill>
                  <a:srgbClr val="454547"/>
                </a:solidFill>
                <a:latin charset="-120" panose="020B0604030504040204" pitchFamily="34" typeface="微軟正黑體"/>
                <a:ea charset="-120" panose="020B0604030504040204" pitchFamily="34" typeface="微軟正黑體"/>
                <a:cs typeface="Allianz Neo"/>
              </a:rPr>
              <a:t>受到</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中斷或</a:t>
            </a:r>
            <a:r>
              <a:rPr dirty="0" err="1" spc="-10" sz="1000">
                <a:solidFill>
                  <a:srgbClr val="454547"/>
                </a:solidFill>
                <a:latin charset="-120" panose="020B0604030504040204" pitchFamily="34" typeface="微軟正黑體"/>
                <a:ea charset="-120" panose="020B0604030504040204" pitchFamily="34" typeface="微軟正黑體"/>
                <a:cs typeface="Allianz Neo"/>
              </a:rPr>
              <a:t>破壞</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時</a:t>
            </a:r>
            <a:r>
              <a:rPr dirty="0" sz="1000">
                <a:solidFill>
                  <a:srgbClr val="454547"/>
                </a:solidFill>
                <a:latin charset="-120" panose="020B0604030504040204" pitchFamily="34" typeface="微軟正黑體"/>
                <a:ea charset="-120" panose="020B0604030504040204" pitchFamily="34" typeface="微軟正黑體"/>
                <a:cs typeface="Allianz Neo"/>
              </a:rPr>
              <a:t>，</a:t>
            </a:r>
            <a:r>
              <a:rPr dirty="0" err="1" sz="1000">
                <a:solidFill>
                  <a:srgbClr val="454547"/>
                </a:solidFill>
                <a:latin charset="-120" panose="020B0604030504040204" pitchFamily="34" typeface="微軟正黑體"/>
                <a:ea charset="-120" panose="020B0604030504040204" pitchFamily="34" typeface="微軟正黑體"/>
                <a:cs typeface="Allianz Neo"/>
              </a:rPr>
              <a:t>重新區域</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化</a:t>
            </a:r>
            <a:r>
              <a:rPr dirty="0" spc="-25" sz="1000">
                <a:solidFill>
                  <a:srgbClr val="454547"/>
                </a:solidFill>
                <a:latin charset="-120" panose="020B0604030504040204" pitchFamily="34" typeface="微軟正黑體"/>
                <a:ea charset="-120" panose="020B0604030504040204" pitchFamily="34" typeface="微軟正黑體"/>
                <a:cs typeface="Allianz Neo"/>
              </a:rPr>
              <a:t>或</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近岸外包</a:t>
            </a:r>
            <a:r>
              <a:rPr dirty="0" err="1" sz="1000">
                <a:solidFill>
                  <a:srgbClr val="454547"/>
                </a:solidFill>
                <a:latin charset="-120" panose="020B0604030504040204" pitchFamily="34" typeface="微軟正黑體"/>
                <a:ea charset="-120" panose="020B0604030504040204" pitchFamily="34" typeface="微軟正黑體"/>
                <a:cs typeface="Allianz Neo"/>
              </a:rPr>
              <a:t>成為當前的</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當務之急</a:t>
            </a:r>
            <a:r>
              <a:rPr dirty="0"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隨後，俄羅斯對烏克蘭的全面入侵加速了戰略自主在政治和經濟議程中的重要性。這不僅造成了即時的貿易衝擊</a:t>
            </a:r>
            <a:r>
              <a:rPr altLang="zh-TW" dirty="0" lang="en-US"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主要是能源供應，還對歐洲聯盟的許多國家構成了前所未有的生存威脅。北大西洋公約組織（</a:t>
            </a:r>
            <a:r>
              <a:rPr altLang="zh-TW" dirty="0" lang="en-US" sz="1000">
                <a:solidFill>
                  <a:srgbClr val="454547"/>
                </a:solidFill>
                <a:latin charset="-120" panose="020B0604030504040204" pitchFamily="34" typeface="微軟正黑體"/>
                <a:ea charset="-120" panose="020B0604030504040204" pitchFamily="34" typeface="微軟正黑體"/>
                <a:cs typeface="Allianz Neo"/>
              </a:rPr>
              <a:t>NATO</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）的擴張以及重新武裝和大幅增加國防預算的承諾很快</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就接踵而來</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a:t>
            </a:r>
            <a:endParaRPr dirty="0" sz="1000">
              <a:latin charset="-120" panose="020B0604030504040204" pitchFamily="34" typeface="微軟正黑體"/>
              <a:ea charset="-120" panose="020B0604030504040204" pitchFamily="34" typeface="微軟正黑體"/>
              <a:cs typeface="Allianz Neo"/>
            </a:endParaRPr>
          </a:p>
        </p:txBody>
      </p:sp>
      <p:grpSp>
        <p:nvGrpSpPr>
          <p:cNvPr id="13" name="object 13"/>
          <p:cNvGrpSpPr/>
          <p:nvPr/>
        </p:nvGrpSpPr>
        <p:grpSpPr>
          <a:xfrm>
            <a:off x="485995" y="9666732"/>
            <a:ext cx="536575" cy="536575"/>
            <a:chOff x="485995" y="9666732"/>
            <a:chExt cx="536575" cy="536575"/>
          </a:xfrm>
        </p:grpSpPr>
        <p:sp>
          <p:nvSpPr>
            <p:cNvPr id="14" name="object 14"/>
            <p:cNvSpPr/>
            <p:nvPr/>
          </p:nvSpPr>
          <p:spPr>
            <a:xfrm>
              <a:off x="485995" y="9666732"/>
              <a:ext cx="536575" cy="536575"/>
            </a:xfrm>
            <a:custGeom>
              <a:avLst/>
              <a:gdLst/>
              <a:ahLst/>
              <a:cxnLst/>
              <a:rect b="b" l="l" r="r" t="t"/>
              <a:pathLst>
                <a:path h="536575" w="536575">
                  <a:moveTo>
                    <a:pt x="533361" y="0"/>
                  </a:moveTo>
                  <a:lnTo>
                    <a:pt x="529386" y="0"/>
                  </a:lnTo>
                  <a:lnTo>
                    <a:pt x="3225" y="0"/>
                  </a:lnTo>
                  <a:lnTo>
                    <a:pt x="0" y="3213"/>
                  </a:lnTo>
                  <a:lnTo>
                    <a:pt x="0" y="533361"/>
                  </a:lnTo>
                  <a:lnTo>
                    <a:pt x="3225" y="536575"/>
                  </a:lnTo>
                  <a:lnTo>
                    <a:pt x="533361" y="536575"/>
                  </a:lnTo>
                  <a:lnTo>
                    <a:pt x="536575" y="533361"/>
                  </a:lnTo>
                  <a:lnTo>
                    <a:pt x="536575" y="3213"/>
                  </a:lnTo>
                  <a:lnTo>
                    <a:pt x="533361" y="0"/>
                  </a:lnTo>
                  <a:close/>
                </a:path>
              </a:pathLst>
            </a:custGeom>
            <a:solidFill>
              <a:srgbClr val="F36C26"/>
            </a:solidFill>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sp>
          <p:nvSpPr>
            <p:cNvPr id="15" name="object 15"/>
            <p:cNvSpPr/>
            <p:nvPr/>
          </p:nvSpPr>
          <p:spPr>
            <a:xfrm>
              <a:off x="597487" y="9779042"/>
              <a:ext cx="314960" cy="312420"/>
            </a:xfrm>
            <a:custGeom>
              <a:avLst/>
              <a:gdLst/>
              <a:ahLst/>
              <a:cxnLst/>
              <a:rect b="b" l="l" r="r" t="t"/>
              <a:pathLst>
                <a:path h="312420" w="314959">
                  <a:moveTo>
                    <a:pt x="105026" y="245110"/>
                  </a:moveTo>
                  <a:lnTo>
                    <a:pt x="83680" y="245110"/>
                  </a:lnTo>
                  <a:lnTo>
                    <a:pt x="91554" y="248920"/>
                  </a:lnTo>
                  <a:lnTo>
                    <a:pt x="97129" y="256540"/>
                  </a:lnTo>
                  <a:lnTo>
                    <a:pt x="97129" y="265430"/>
                  </a:lnTo>
                  <a:lnTo>
                    <a:pt x="95445" y="273050"/>
                  </a:lnTo>
                  <a:lnTo>
                    <a:pt x="90854" y="280670"/>
                  </a:lnTo>
                  <a:lnTo>
                    <a:pt x="84051" y="284480"/>
                  </a:lnTo>
                  <a:lnTo>
                    <a:pt x="75730" y="287020"/>
                  </a:lnTo>
                  <a:lnTo>
                    <a:pt x="103492" y="287020"/>
                  </a:lnTo>
                  <a:lnTo>
                    <a:pt x="120891" y="293370"/>
                  </a:lnTo>
                  <a:lnTo>
                    <a:pt x="122400" y="300990"/>
                  </a:lnTo>
                  <a:lnTo>
                    <a:pt x="126547" y="307340"/>
                  </a:lnTo>
                  <a:lnTo>
                    <a:pt x="132692" y="311150"/>
                  </a:lnTo>
                  <a:lnTo>
                    <a:pt x="140208" y="312420"/>
                  </a:lnTo>
                  <a:lnTo>
                    <a:pt x="147716" y="311150"/>
                  </a:lnTo>
                  <a:lnTo>
                    <a:pt x="153857" y="307340"/>
                  </a:lnTo>
                  <a:lnTo>
                    <a:pt x="158003" y="300990"/>
                  </a:lnTo>
                  <a:lnTo>
                    <a:pt x="158510" y="298450"/>
                  </a:lnTo>
                  <a:lnTo>
                    <a:pt x="137477" y="298450"/>
                  </a:lnTo>
                  <a:lnTo>
                    <a:pt x="135267" y="295910"/>
                  </a:lnTo>
                  <a:lnTo>
                    <a:pt x="135267" y="290830"/>
                  </a:lnTo>
                  <a:lnTo>
                    <a:pt x="137477" y="288290"/>
                  </a:lnTo>
                  <a:lnTo>
                    <a:pt x="159089" y="288290"/>
                  </a:lnTo>
                  <a:lnTo>
                    <a:pt x="157784" y="284480"/>
                  </a:lnTo>
                  <a:lnTo>
                    <a:pt x="155016" y="281940"/>
                  </a:lnTo>
                  <a:lnTo>
                    <a:pt x="156008" y="280670"/>
                  </a:lnTo>
                  <a:lnTo>
                    <a:pt x="126326" y="280670"/>
                  </a:lnTo>
                  <a:lnTo>
                    <a:pt x="110108" y="274320"/>
                  </a:lnTo>
                  <a:lnTo>
                    <a:pt x="110934" y="271780"/>
                  </a:lnTo>
                  <a:lnTo>
                    <a:pt x="111518" y="267970"/>
                  </a:lnTo>
                  <a:lnTo>
                    <a:pt x="111518" y="265430"/>
                  </a:lnTo>
                  <a:lnTo>
                    <a:pt x="109406" y="252730"/>
                  </a:lnTo>
                  <a:lnTo>
                    <a:pt x="105026" y="245110"/>
                  </a:lnTo>
                  <a:close/>
                </a:path>
                <a:path h="312420" w="314959">
                  <a:moveTo>
                    <a:pt x="201117" y="264160"/>
                  </a:moveTo>
                  <a:lnTo>
                    <a:pt x="186740" y="264160"/>
                  </a:lnTo>
                  <a:lnTo>
                    <a:pt x="186740" y="271780"/>
                  </a:lnTo>
                  <a:lnTo>
                    <a:pt x="179641" y="274320"/>
                  </a:lnTo>
                  <a:lnTo>
                    <a:pt x="174599" y="281940"/>
                  </a:lnTo>
                  <a:lnTo>
                    <a:pt x="174599" y="289560"/>
                  </a:lnTo>
                  <a:lnTo>
                    <a:pt x="176121" y="297180"/>
                  </a:lnTo>
                  <a:lnTo>
                    <a:pt x="180268" y="303530"/>
                  </a:lnTo>
                  <a:lnTo>
                    <a:pt x="186413" y="307340"/>
                  </a:lnTo>
                  <a:lnTo>
                    <a:pt x="193928" y="308610"/>
                  </a:lnTo>
                  <a:lnTo>
                    <a:pt x="201442" y="307340"/>
                  </a:lnTo>
                  <a:lnTo>
                    <a:pt x="207583" y="303530"/>
                  </a:lnTo>
                  <a:lnTo>
                    <a:pt x="211725" y="297180"/>
                  </a:lnTo>
                  <a:lnTo>
                    <a:pt x="212232" y="294640"/>
                  </a:lnTo>
                  <a:lnTo>
                    <a:pt x="191211" y="294640"/>
                  </a:lnTo>
                  <a:lnTo>
                    <a:pt x="188988" y="292100"/>
                  </a:lnTo>
                  <a:lnTo>
                    <a:pt x="188988" y="287020"/>
                  </a:lnTo>
                  <a:lnTo>
                    <a:pt x="191211" y="284480"/>
                  </a:lnTo>
                  <a:lnTo>
                    <a:pt x="213245" y="284480"/>
                  </a:lnTo>
                  <a:lnTo>
                    <a:pt x="213245" y="281940"/>
                  </a:lnTo>
                  <a:lnTo>
                    <a:pt x="208216" y="274320"/>
                  </a:lnTo>
                  <a:lnTo>
                    <a:pt x="201117" y="271780"/>
                  </a:lnTo>
                  <a:lnTo>
                    <a:pt x="201117" y="264160"/>
                  </a:lnTo>
                  <a:close/>
                </a:path>
                <a:path h="312420" w="314959">
                  <a:moveTo>
                    <a:pt x="83680" y="215900"/>
                  </a:moveTo>
                  <a:lnTo>
                    <a:pt x="69291" y="215900"/>
                  </a:lnTo>
                  <a:lnTo>
                    <a:pt x="69291" y="229870"/>
                  </a:lnTo>
                  <a:lnTo>
                    <a:pt x="57673" y="233680"/>
                  </a:lnTo>
                  <a:lnTo>
                    <a:pt x="48361" y="242570"/>
                  </a:lnTo>
                  <a:lnTo>
                    <a:pt x="42173" y="252730"/>
                  </a:lnTo>
                  <a:lnTo>
                    <a:pt x="39928" y="265430"/>
                  </a:lnTo>
                  <a:lnTo>
                    <a:pt x="42747" y="279400"/>
                  </a:lnTo>
                  <a:lnTo>
                    <a:pt x="50428" y="290830"/>
                  </a:lnTo>
                  <a:lnTo>
                    <a:pt x="61810" y="298450"/>
                  </a:lnTo>
                  <a:lnTo>
                    <a:pt x="75730" y="300990"/>
                  </a:lnTo>
                  <a:lnTo>
                    <a:pt x="83896" y="299720"/>
                  </a:lnTo>
                  <a:lnTo>
                    <a:pt x="91373" y="297180"/>
                  </a:lnTo>
                  <a:lnTo>
                    <a:pt x="97968" y="293370"/>
                  </a:lnTo>
                  <a:lnTo>
                    <a:pt x="103492" y="287020"/>
                  </a:lnTo>
                  <a:lnTo>
                    <a:pt x="75730" y="287020"/>
                  </a:lnTo>
                  <a:lnTo>
                    <a:pt x="67399" y="284480"/>
                  </a:lnTo>
                  <a:lnTo>
                    <a:pt x="60588" y="280670"/>
                  </a:lnTo>
                  <a:lnTo>
                    <a:pt x="55991" y="273050"/>
                  </a:lnTo>
                  <a:lnTo>
                    <a:pt x="54305" y="265430"/>
                  </a:lnTo>
                  <a:lnTo>
                    <a:pt x="54305" y="255270"/>
                  </a:lnTo>
                  <a:lnTo>
                    <a:pt x="60642" y="247650"/>
                  </a:lnTo>
                  <a:lnTo>
                    <a:pt x="69291" y="245110"/>
                  </a:lnTo>
                  <a:lnTo>
                    <a:pt x="105026" y="245110"/>
                  </a:lnTo>
                  <a:lnTo>
                    <a:pt x="103566" y="242570"/>
                  </a:lnTo>
                  <a:lnTo>
                    <a:pt x="94743" y="234950"/>
                  </a:lnTo>
                  <a:lnTo>
                    <a:pt x="83680" y="229870"/>
                  </a:lnTo>
                  <a:lnTo>
                    <a:pt x="83680" y="215900"/>
                  </a:lnTo>
                  <a:close/>
                </a:path>
                <a:path h="312420" w="314959">
                  <a:moveTo>
                    <a:pt x="159089" y="288290"/>
                  </a:moveTo>
                  <a:lnTo>
                    <a:pt x="142925" y="288290"/>
                  </a:lnTo>
                  <a:lnTo>
                    <a:pt x="145135" y="290830"/>
                  </a:lnTo>
                  <a:lnTo>
                    <a:pt x="145135" y="295910"/>
                  </a:lnTo>
                  <a:lnTo>
                    <a:pt x="142925" y="298450"/>
                  </a:lnTo>
                  <a:lnTo>
                    <a:pt x="158510" y="298450"/>
                  </a:lnTo>
                  <a:lnTo>
                    <a:pt x="159524" y="293370"/>
                  </a:lnTo>
                  <a:lnTo>
                    <a:pt x="159524" y="289560"/>
                  </a:lnTo>
                  <a:lnTo>
                    <a:pt x="159089" y="288290"/>
                  </a:lnTo>
                  <a:close/>
                </a:path>
                <a:path h="312420" w="314959">
                  <a:moveTo>
                    <a:pt x="213245" y="284480"/>
                  </a:moveTo>
                  <a:lnTo>
                    <a:pt x="196646" y="284480"/>
                  </a:lnTo>
                  <a:lnTo>
                    <a:pt x="198856" y="287020"/>
                  </a:lnTo>
                  <a:lnTo>
                    <a:pt x="198856" y="292100"/>
                  </a:lnTo>
                  <a:lnTo>
                    <a:pt x="196646" y="294640"/>
                  </a:lnTo>
                  <a:lnTo>
                    <a:pt x="212232" y="294640"/>
                  </a:lnTo>
                  <a:lnTo>
                    <a:pt x="213245" y="289560"/>
                  </a:lnTo>
                  <a:lnTo>
                    <a:pt x="213245" y="284480"/>
                  </a:lnTo>
                  <a:close/>
                </a:path>
                <a:path h="312420" w="314959">
                  <a:moveTo>
                    <a:pt x="83680" y="245110"/>
                  </a:moveTo>
                  <a:lnTo>
                    <a:pt x="69291" y="245110"/>
                  </a:lnTo>
                  <a:lnTo>
                    <a:pt x="69291" y="250190"/>
                  </a:lnTo>
                  <a:lnTo>
                    <a:pt x="63804" y="252730"/>
                  </a:lnTo>
                  <a:lnTo>
                    <a:pt x="59956" y="259080"/>
                  </a:lnTo>
                  <a:lnTo>
                    <a:pt x="59956" y="274320"/>
                  </a:lnTo>
                  <a:lnTo>
                    <a:pt x="67030" y="280670"/>
                  </a:lnTo>
                  <a:lnTo>
                    <a:pt x="84416" y="280670"/>
                  </a:lnTo>
                  <a:lnTo>
                    <a:pt x="91490" y="274320"/>
                  </a:lnTo>
                  <a:lnTo>
                    <a:pt x="91490" y="259080"/>
                  </a:lnTo>
                  <a:lnTo>
                    <a:pt x="88328" y="254000"/>
                  </a:lnTo>
                  <a:lnTo>
                    <a:pt x="83680" y="251460"/>
                  </a:lnTo>
                  <a:lnTo>
                    <a:pt x="83680" y="245110"/>
                  </a:lnTo>
                  <a:close/>
                </a:path>
                <a:path h="312420" w="314959">
                  <a:moveTo>
                    <a:pt x="251548" y="237490"/>
                  </a:moveTo>
                  <a:lnTo>
                    <a:pt x="243687" y="237490"/>
                  </a:lnTo>
                  <a:lnTo>
                    <a:pt x="236943" y="242570"/>
                  </a:lnTo>
                  <a:lnTo>
                    <a:pt x="233933" y="248920"/>
                  </a:lnTo>
                  <a:lnTo>
                    <a:pt x="163169" y="248920"/>
                  </a:lnTo>
                  <a:lnTo>
                    <a:pt x="161086" y="250190"/>
                  </a:lnTo>
                  <a:lnTo>
                    <a:pt x="142138" y="274320"/>
                  </a:lnTo>
                  <a:lnTo>
                    <a:pt x="134759" y="274320"/>
                  </a:lnTo>
                  <a:lnTo>
                    <a:pt x="129844" y="276860"/>
                  </a:lnTo>
                  <a:lnTo>
                    <a:pt x="126326" y="280670"/>
                  </a:lnTo>
                  <a:lnTo>
                    <a:pt x="156008" y="280670"/>
                  </a:lnTo>
                  <a:lnTo>
                    <a:pt x="168910" y="264160"/>
                  </a:lnTo>
                  <a:lnTo>
                    <a:pt x="269343" y="264160"/>
                  </a:lnTo>
                  <a:lnTo>
                    <a:pt x="269851" y="261620"/>
                  </a:lnTo>
                  <a:lnTo>
                    <a:pt x="248818" y="261620"/>
                  </a:lnTo>
                  <a:lnTo>
                    <a:pt x="246608" y="260350"/>
                  </a:lnTo>
                  <a:lnTo>
                    <a:pt x="246608" y="254000"/>
                  </a:lnTo>
                  <a:lnTo>
                    <a:pt x="248818" y="252730"/>
                  </a:lnTo>
                  <a:lnTo>
                    <a:pt x="269952" y="252730"/>
                  </a:lnTo>
                  <a:lnTo>
                    <a:pt x="269343" y="250190"/>
                  </a:lnTo>
                  <a:lnTo>
                    <a:pt x="265198" y="243840"/>
                  </a:lnTo>
                  <a:lnTo>
                    <a:pt x="259056" y="238760"/>
                  </a:lnTo>
                  <a:lnTo>
                    <a:pt x="251548" y="237490"/>
                  </a:lnTo>
                  <a:close/>
                </a:path>
                <a:path h="312420" w="314959">
                  <a:moveTo>
                    <a:pt x="269343" y="264160"/>
                  </a:moveTo>
                  <a:lnTo>
                    <a:pt x="233438" y="264160"/>
                  </a:lnTo>
                  <a:lnTo>
                    <a:pt x="236118" y="270510"/>
                  </a:lnTo>
                  <a:lnTo>
                    <a:pt x="243192" y="276860"/>
                  </a:lnTo>
                  <a:lnTo>
                    <a:pt x="251548" y="276860"/>
                  </a:lnTo>
                  <a:lnTo>
                    <a:pt x="259056" y="274320"/>
                  </a:lnTo>
                  <a:lnTo>
                    <a:pt x="265198" y="270510"/>
                  </a:lnTo>
                  <a:lnTo>
                    <a:pt x="269343" y="264160"/>
                  </a:lnTo>
                  <a:close/>
                </a:path>
                <a:path h="312420" w="314959">
                  <a:moveTo>
                    <a:pt x="269952" y="252730"/>
                  </a:moveTo>
                  <a:lnTo>
                    <a:pt x="254266" y="252730"/>
                  </a:lnTo>
                  <a:lnTo>
                    <a:pt x="256476" y="254000"/>
                  </a:lnTo>
                  <a:lnTo>
                    <a:pt x="256476" y="260350"/>
                  </a:lnTo>
                  <a:lnTo>
                    <a:pt x="254266" y="261620"/>
                  </a:lnTo>
                  <a:lnTo>
                    <a:pt x="269851" y="261620"/>
                  </a:lnTo>
                  <a:lnTo>
                    <a:pt x="270865" y="256540"/>
                  </a:lnTo>
                  <a:lnTo>
                    <a:pt x="269952" y="252730"/>
                  </a:lnTo>
                  <a:close/>
                </a:path>
                <a:path h="312420" w="314959">
                  <a:moveTo>
                    <a:pt x="201117" y="228600"/>
                  </a:moveTo>
                  <a:lnTo>
                    <a:pt x="186740" y="228600"/>
                  </a:lnTo>
                  <a:lnTo>
                    <a:pt x="186740" y="248920"/>
                  </a:lnTo>
                  <a:lnTo>
                    <a:pt x="201117" y="248920"/>
                  </a:lnTo>
                  <a:lnTo>
                    <a:pt x="201117" y="228600"/>
                  </a:lnTo>
                  <a:close/>
                </a:path>
                <a:path h="312420" w="314959">
                  <a:moveTo>
                    <a:pt x="136103" y="203200"/>
                  </a:moveTo>
                  <a:lnTo>
                    <a:pt x="118656" y="203200"/>
                  </a:lnTo>
                  <a:lnTo>
                    <a:pt x="135661" y="227330"/>
                  </a:lnTo>
                  <a:lnTo>
                    <a:pt x="137858" y="228600"/>
                  </a:lnTo>
                  <a:lnTo>
                    <a:pt x="231012" y="228600"/>
                  </a:lnTo>
                  <a:lnTo>
                    <a:pt x="249829" y="214630"/>
                  </a:lnTo>
                  <a:lnTo>
                    <a:pt x="143954" y="214630"/>
                  </a:lnTo>
                  <a:lnTo>
                    <a:pt x="136103" y="203200"/>
                  </a:lnTo>
                  <a:close/>
                </a:path>
                <a:path h="312420" w="314959">
                  <a:moveTo>
                    <a:pt x="304002" y="212090"/>
                  </a:moveTo>
                  <a:lnTo>
                    <a:pt x="268300" y="212090"/>
                  </a:lnTo>
                  <a:lnTo>
                    <a:pt x="271157" y="219710"/>
                  </a:lnTo>
                  <a:lnTo>
                    <a:pt x="278091" y="224790"/>
                  </a:lnTo>
                  <a:lnTo>
                    <a:pt x="286207" y="224790"/>
                  </a:lnTo>
                  <a:lnTo>
                    <a:pt x="293715" y="222250"/>
                  </a:lnTo>
                  <a:lnTo>
                    <a:pt x="299856" y="218440"/>
                  </a:lnTo>
                  <a:lnTo>
                    <a:pt x="304002" y="212090"/>
                  </a:lnTo>
                  <a:close/>
                </a:path>
                <a:path h="312420" w="314959">
                  <a:moveTo>
                    <a:pt x="80721" y="15240"/>
                  </a:moveTo>
                  <a:lnTo>
                    <a:pt x="72288" y="15240"/>
                  </a:lnTo>
                  <a:lnTo>
                    <a:pt x="66674" y="20320"/>
                  </a:lnTo>
                  <a:lnTo>
                    <a:pt x="55110" y="30480"/>
                  </a:lnTo>
                  <a:lnTo>
                    <a:pt x="32318" y="57150"/>
                  </a:lnTo>
                  <a:lnTo>
                    <a:pt x="10035" y="96520"/>
                  </a:lnTo>
                  <a:lnTo>
                    <a:pt x="0" y="144780"/>
                  </a:lnTo>
                  <a:lnTo>
                    <a:pt x="1498" y="157480"/>
                  </a:lnTo>
                  <a:lnTo>
                    <a:pt x="22415" y="194310"/>
                  </a:lnTo>
                  <a:lnTo>
                    <a:pt x="55669" y="213360"/>
                  </a:lnTo>
                  <a:lnTo>
                    <a:pt x="68668" y="215900"/>
                  </a:lnTo>
                  <a:lnTo>
                    <a:pt x="85140" y="215900"/>
                  </a:lnTo>
                  <a:lnTo>
                    <a:pt x="94047" y="214630"/>
                  </a:lnTo>
                  <a:lnTo>
                    <a:pt x="102636" y="212090"/>
                  </a:lnTo>
                  <a:lnTo>
                    <a:pt x="110856" y="208280"/>
                  </a:lnTo>
                  <a:lnTo>
                    <a:pt x="118656" y="203200"/>
                  </a:lnTo>
                  <a:lnTo>
                    <a:pt x="136103" y="203200"/>
                  </a:lnTo>
                  <a:lnTo>
                    <a:pt x="134358" y="200660"/>
                  </a:lnTo>
                  <a:lnTo>
                    <a:pt x="69291" y="200660"/>
                  </a:lnTo>
                  <a:lnTo>
                    <a:pt x="59125" y="199390"/>
                  </a:lnTo>
                  <a:lnTo>
                    <a:pt x="24733" y="175260"/>
                  </a:lnTo>
                  <a:lnTo>
                    <a:pt x="14376" y="144780"/>
                  </a:lnTo>
                  <a:lnTo>
                    <a:pt x="20719" y="109220"/>
                  </a:lnTo>
                  <a:lnTo>
                    <a:pt x="35866" y="77470"/>
                  </a:lnTo>
                  <a:lnTo>
                    <a:pt x="53997" y="53340"/>
                  </a:lnTo>
                  <a:lnTo>
                    <a:pt x="69291" y="36830"/>
                  </a:lnTo>
                  <a:lnTo>
                    <a:pt x="103415" y="36830"/>
                  </a:lnTo>
                  <a:lnTo>
                    <a:pt x="102327" y="35560"/>
                  </a:lnTo>
                  <a:lnTo>
                    <a:pt x="91389" y="24130"/>
                  </a:lnTo>
                  <a:lnTo>
                    <a:pt x="86321" y="20320"/>
                  </a:lnTo>
                  <a:lnTo>
                    <a:pt x="80721" y="15240"/>
                  </a:lnTo>
                  <a:close/>
                </a:path>
                <a:path h="312420" w="314959">
                  <a:moveTo>
                    <a:pt x="201117" y="165100"/>
                  </a:moveTo>
                  <a:lnTo>
                    <a:pt x="186740" y="165100"/>
                  </a:lnTo>
                  <a:lnTo>
                    <a:pt x="186740" y="214630"/>
                  </a:lnTo>
                  <a:lnTo>
                    <a:pt x="201117" y="214630"/>
                  </a:lnTo>
                  <a:lnTo>
                    <a:pt x="201117" y="165100"/>
                  </a:lnTo>
                  <a:close/>
                </a:path>
                <a:path h="312420" w="314959">
                  <a:moveTo>
                    <a:pt x="286207" y="185420"/>
                  </a:moveTo>
                  <a:lnTo>
                    <a:pt x="278091" y="185420"/>
                  </a:lnTo>
                  <a:lnTo>
                    <a:pt x="271157" y="190500"/>
                  </a:lnTo>
                  <a:lnTo>
                    <a:pt x="268300" y="198120"/>
                  </a:lnTo>
                  <a:lnTo>
                    <a:pt x="247865" y="198120"/>
                  </a:lnTo>
                  <a:lnTo>
                    <a:pt x="225628" y="214630"/>
                  </a:lnTo>
                  <a:lnTo>
                    <a:pt x="249829" y="214630"/>
                  </a:lnTo>
                  <a:lnTo>
                    <a:pt x="253250" y="212090"/>
                  </a:lnTo>
                  <a:lnTo>
                    <a:pt x="304002" y="212090"/>
                  </a:lnTo>
                  <a:lnTo>
                    <a:pt x="304509" y="209550"/>
                  </a:lnTo>
                  <a:lnTo>
                    <a:pt x="283476" y="209550"/>
                  </a:lnTo>
                  <a:lnTo>
                    <a:pt x="281266" y="208280"/>
                  </a:lnTo>
                  <a:lnTo>
                    <a:pt x="281266" y="201930"/>
                  </a:lnTo>
                  <a:lnTo>
                    <a:pt x="283476" y="199390"/>
                  </a:lnTo>
                  <a:lnTo>
                    <a:pt x="304509" y="199390"/>
                  </a:lnTo>
                  <a:lnTo>
                    <a:pt x="304002" y="196850"/>
                  </a:lnTo>
                  <a:lnTo>
                    <a:pt x="299856" y="191770"/>
                  </a:lnTo>
                  <a:lnTo>
                    <a:pt x="293715" y="186690"/>
                  </a:lnTo>
                  <a:lnTo>
                    <a:pt x="286207" y="185420"/>
                  </a:lnTo>
                  <a:close/>
                </a:path>
                <a:path h="312420" w="314959">
                  <a:moveTo>
                    <a:pt x="304509" y="199390"/>
                  </a:moveTo>
                  <a:lnTo>
                    <a:pt x="288925" y="199390"/>
                  </a:lnTo>
                  <a:lnTo>
                    <a:pt x="291134" y="201930"/>
                  </a:lnTo>
                  <a:lnTo>
                    <a:pt x="291134" y="208280"/>
                  </a:lnTo>
                  <a:lnTo>
                    <a:pt x="288925" y="209550"/>
                  </a:lnTo>
                  <a:lnTo>
                    <a:pt x="304509" y="209550"/>
                  </a:lnTo>
                  <a:lnTo>
                    <a:pt x="305523" y="204470"/>
                  </a:lnTo>
                  <a:lnTo>
                    <a:pt x="304509" y="199390"/>
                  </a:lnTo>
                  <a:close/>
                </a:path>
                <a:path h="312420" w="314959">
                  <a:moveTo>
                    <a:pt x="35585" y="144780"/>
                  </a:moveTo>
                  <a:lnTo>
                    <a:pt x="31127" y="146050"/>
                  </a:lnTo>
                  <a:lnTo>
                    <a:pt x="26720" y="152400"/>
                  </a:lnTo>
                  <a:lnTo>
                    <a:pt x="27609" y="156210"/>
                  </a:lnTo>
                  <a:lnTo>
                    <a:pt x="69291" y="184150"/>
                  </a:lnTo>
                  <a:lnTo>
                    <a:pt x="69291" y="200660"/>
                  </a:lnTo>
                  <a:lnTo>
                    <a:pt x="83680" y="200660"/>
                  </a:lnTo>
                  <a:lnTo>
                    <a:pt x="83680" y="184150"/>
                  </a:lnTo>
                  <a:lnTo>
                    <a:pt x="108317" y="167640"/>
                  </a:lnTo>
                  <a:lnTo>
                    <a:pt x="69291" y="167640"/>
                  </a:lnTo>
                  <a:lnTo>
                    <a:pt x="35585" y="144780"/>
                  </a:lnTo>
                  <a:close/>
                </a:path>
                <a:path h="312420" w="314959">
                  <a:moveTo>
                    <a:pt x="103415" y="36830"/>
                  </a:moveTo>
                  <a:lnTo>
                    <a:pt x="83680" y="36830"/>
                  </a:lnTo>
                  <a:lnTo>
                    <a:pt x="98970" y="53340"/>
                  </a:lnTo>
                  <a:lnTo>
                    <a:pt x="117106" y="77470"/>
                  </a:lnTo>
                  <a:lnTo>
                    <a:pt x="132261" y="109220"/>
                  </a:lnTo>
                  <a:lnTo>
                    <a:pt x="138607" y="144780"/>
                  </a:lnTo>
                  <a:lnTo>
                    <a:pt x="137405" y="154940"/>
                  </a:lnTo>
                  <a:lnTo>
                    <a:pt x="112438" y="190500"/>
                  </a:lnTo>
                  <a:lnTo>
                    <a:pt x="84340" y="200660"/>
                  </a:lnTo>
                  <a:lnTo>
                    <a:pt x="134358" y="200660"/>
                  </a:lnTo>
                  <a:lnTo>
                    <a:pt x="129997" y="194310"/>
                  </a:lnTo>
                  <a:lnTo>
                    <a:pt x="130390" y="194310"/>
                  </a:lnTo>
                  <a:lnTo>
                    <a:pt x="136812" y="187960"/>
                  </a:lnTo>
                  <a:lnTo>
                    <a:pt x="142101" y="180340"/>
                  </a:lnTo>
                  <a:lnTo>
                    <a:pt x="146403" y="172720"/>
                  </a:lnTo>
                  <a:lnTo>
                    <a:pt x="149669" y="165100"/>
                  </a:lnTo>
                  <a:lnTo>
                    <a:pt x="214642" y="165100"/>
                  </a:lnTo>
                  <a:lnTo>
                    <a:pt x="217868" y="161290"/>
                  </a:lnTo>
                  <a:lnTo>
                    <a:pt x="217868" y="149860"/>
                  </a:lnTo>
                  <a:lnTo>
                    <a:pt x="152692" y="149860"/>
                  </a:lnTo>
                  <a:lnTo>
                    <a:pt x="152996" y="146050"/>
                  </a:lnTo>
                  <a:lnTo>
                    <a:pt x="144606" y="100330"/>
                  </a:lnTo>
                  <a:lnTo>
                    <a:pt x="138963" y="87630"/>
                  </a:lnTo>
                  <a:lnTo>
                    <a:pt x="168193" y="87630"/>
                  </a:lnTo>
                  <a:lnTo>
                    <a:pt x="162039" y="74930"/>
                  </a:lnTo>
                  <a:lnTo>
                    <a:pt x="159537" y="73660"/>
                  </a:lnTo>
                  <a:lnTo>
                    <a:pt x="131190" y="73660"/>
                  </a:lnTo>
                  <a:lnTo>
                    <a:pt x="116479" y="52070"/>
                  </a:lnTo>
                  <a:lnTo>
                    <a:pt x="103415" y="36830"/>
                  </a:lnTo>
                  <a:close/>
                </a:path>
                <a:path h="312420" w="314959">
                  <a:moveTo>
                    <a:pt x="246608" y="138430"/>
                  </a:moveTo>
                  <a:lnTo>
                    <a:pt x="232219" y="138430"/>
                  </a:lnTo>
                  <a:lnTo>
                    <a:pt x="232219" y="160020"/>
                  </a:lnTo>
                  <a:lnTo>
                    <a:pt x="235445" y="163830"/>
                  </a:lnTo>
                  <a:lnTo>
                    <a:pt x="277114" y="163830"/>
                  </a:lnTo>
                  <a:lnTo>
                    <a:pt x="279971" y="171450"/>
                  </a:lnTo>
                  <a:lnTo>
                    <a:pt x="286905" y="176530"/>
                  </a:lnTo>
                  <a:lnTo>
                    <a:pt x="295020" y="176530"/>
                  </a:lnTo>
                  <a:lnTo>
                    <a:pt x="302529" y="173990"/>
                  </a:lnTo>
                  <a:lnTo>
                    <a:pt x="308670" y="170180"/>
                  </a:lnTo>
                  <a:lnTo>
                    <a:pt x="312816" y="163830"/>
                  </a:lnTo>
                  <a:lnTo>
                    <a:pt x="313323" y="161290"/>
                  </a:lnTo>
                  <a:lnTo>
                    <a:pt x="292290" y="161290"/>
                  </a:lnTo>
                  <a:lnTo>
                    <a:pt x="290080" y="158750"/>
                  </a:lnTo>
                  <a:lnTo>
                    <a:pt x="290080" y="153670"/>
                  </a:lnTo>
                  <a:lnTo>
                    <a:pt x="292290" y="151130"/>
                  </a:lnTo>
                  <a:lnTo>
                    <a:pt x="313323" y="151130"/>
                  </a:lnTo>
                  <a:lnTo>
                    <a:pt x="313069" y="149860"/>
                  </a:lnTo>
                  <a:lnTo>
                    <a:pt x="246608" y="149860"/>
                  </a:lnTo>
                  <a:lnTo>
                    <a:pt x="246608" y="138430"/>
                  </a:lnTo>
                  <a:close/>
                </a:path>
                <a:path h="312420" w="314959">
                  <a:moveTo>
                    <a:pt x="35382" y="99060"/>
                  </a:moveTo>
                  <a:lnTo>
                    <a:pt x="30937" y="99060"/>
                  </a:lnTo>
                  <a:lnTo>
                    <a:pt x="26708" y="106680"/>
                  </a:lnTo>
                  <a:lnTo>
                    <a:pt x="27724" y="110490"/>
                  </a:lnTo>
                  <a:lnTo>
                    <a:pt x="69291" y="137160"/>
                  </a:lnTo>
                  <a:lnTo>
                    <a:pt x="69291" y="167640"/>
                  </a:lnTo>
                  <a:lnTo>
                    <a:pt x="83680" y="167640"/>
                  </a:lnTo>
                  <a:lnTo>
                    <a:pt x="83680" y="137160"/>
                  </a:lnTo>
                  <a:lnTo>
                    <a:pt x="111408" y="119380"/>
                  </a:lnTo>
                  <a:lnTo>
                    <a:pt x="69291" y="119380"/>
                  </a:lnTo>
                  <a:lnTo>
                    <a:pt x="35382" y="99060"/>
                  </a:lnTo>
                  <a:close/>
                </a:path>
                <a:path h="312420" w="314959">
                  <a:moveTo>
                    <a:pt x="117398" y="144780"/>
                  </a:moveTo>
                  <a:lnTo>
                    <a:pt x="83680" y="167640"/>
                  </a:lnTo>
                  <a:lnTo>
                    <a:pt x="108317" y="167640"/>
                  </a:lnTo>
                  <a:lnTo>
                    <a:pt x="125374" y="156210"/>
                  </a:lnTo>
                  <a:lnTo>
                    <a:pt x="126276" y="152400"/>
                  </a:lnTo>
                  <a:lnTo>
                    <a:pt x="121869" y="146050"/>
                  </a:lnTo>
                  <a:lnTo>
                    <a:pt x="117398" y="144780"/>
                  </a:lnTo>
                  <a:close/>
                </a:path>
                <a:path h="312420" w="314959">
                  <a:moveTo>
                    <a:pt x="313323" y="151130"/>
                  </a:moveTo>
                  <a:lnTo>
                    <a:pt x="297738" y="151130"/>
                  </a:lnTo>
                  <a:lnTo>
                    <a:pt x="299948" y="153670"/>
                  </a:lnTo>
                  <a:lnTo>
                    <a:pt x="299948" y="158750"/>
                  </a:lnTo>
                  <a:lnTo>
                    <a:pt x="297738" y="161290"/>
                  </a:lnTo>
                  <a:lnTo>
                    <a:pt x="313323" y="161290"/>
                  </a:lnTo>
                  <a:lnTo>
                    <a:pt x="314337" y="156210"/>
                  </a:lnTo>
                  <a:lnTo>
                    <a:pt x="313323" y="151130"/>
                  </a:lnTo>
                  <a:close/>
                </a:path>
                <a:path h="312420" w="314959">
                  <a:moveTo>
                    <a:pt x="217868" y="138430"/>
                  </a:moveTo>
                  <a:lnTo>
                    <a:pt x="203479" y="138430"/>
                  </a:lnTo>
                  <a:lnTo>
                    <a:pt x="203479" y="149860"/>
                  </a:lnTo>
                  <a:lnTo>
                    <a:pt x="217868" y="149860"/>
                  </a:lnTo>
                  <a:lnTo>
                    <a:pt x="217868" y="138430"/>
                  </a:lnTo>
                  <a:close/>
                </a:path>
                <a:path h="312420" w="314959">
                  <a:moveTo>
                    <a:pt x="295020" y="137160"/>
                  </a:moveTo>
                  <a:lnTo>
                    <a:pt x="286905" y="137160"/>
                  </a:lnTo>
                  <a:lnTo>
                    <a:pt x="279971" y="142240"/>
                  </a:lnTo>
                  <a:lnTo>
                    <a:pt x="277114" y="149860"/>
                  </a:lnTo>
                  <a:lnTo>
                    <a:pt x="313069" y="149860"/>
                  </a:lnTo>
                  <a:lnTo>
                    <a:pt x="312816" y="148590"/>
                  </a:lnTo>
                  <a:lnTo>
                    <a:pt x="308670" y="143510"/>
                  </a:lnTo>
                  <a:lnTo>
                    <a:pt x="302529" y="138430"/>
                  </a:lnTo>
                  <a:lnTo>
                    <a:pt x="295020" y="137160"/>
                  </a:lnTo>
                  <a:close/>
                </a:path>
                <a:path h="312420" w="314959">
                  <a:moveTo>
                    <a:pt x="168193" y="87630"/>
                  </a:moveTo>
                  <a:lnTo>
                    <a:pt x="152336" y="87630"/>
                  </a:lnTo>
                  <a:lnTo>
                    <a:pt x="165887" y="115570"/>
                  </a:lnTo>
                  <a:lnTo>
                    <a:pt x="168376" y="116840"/>
                  </a:lnTo>
                  <a:lnTo>
                    <a:pt x="186397" y="116840"/>
                  </a:lnTo>
                  <a:lnTo>
                    <a:pt x="186397" y="134620"/>
                  </a:lnTo>
                  <a:lnTo>
                    <a:pt x="189610" y="138430"/>
                  </a:lnTo>
                  <a:lnTo>
                    <a:pt x="260095" y="138430"/>
                  </a:lnTo>
                  <a:lnTo>
                    <a:pt x="263321" y="134620"/>
                  </a:lnTo>
                  <a:lnTo>
                    <a:pt x="263321" y="123190"/>
                  </a:lnTo>
                  <a:lnTo>
                    <a:pt x="200786" y="123190"/>
                  </a:lnTo>
                  <a:lnTo>
                    <a:pt x="200786" y="102870"/>
                  </a:lnTo>
                  <a:lnTo>
                    <a:pt x="175577" y="102870"/>
                  </a:lnTo>
                  <a:lnTo>
                    <a:pt x="168193" y="87630"/>
                  </a:lnTo>
                  <a:close/>
                </a:path>
                <a:path h="312420" w="314959">
                  <a:moveTo>
                    <a:pt x="263321" y="76200"/>
                  </a:moveTo>
                  <a:lnTo>
                    <a:pt x="248945" y="76200"/>
                  </a:lnTo>
                  <a:lnTo>
                    <a:pt x="248945" y="123190"/>
                  </a:lnTo>
                  <a:lnTo>
                    <a:pt x="263321" y="123190"/>
                  </a:lnTo>
                  <a:lnTo>
                    <a:pt x="263321" y="116840"/>
                  </a:lnTo>
                  <a:lnTo>
                    <a:pt x="290474" y="116840"/>
                  </a:lnTo>
                  <a:lnTo>
                    <a:pt x="293687" y="113030"/>
                  </a:lnTo>
                  <a:lnTo>
                    <a:pt x="293687" y="102870"/>
                  </a:lnTo>
                  <a:lnTo>
                    <a:pt x="263321" y="102870"/>
                  </a:lnTo>
                  <a:lnTo>
                    <a:pt x="263321" y="76200"/>
                  </a:lnTo>
                  <a:close/>
                </a:path>
                <a:path h="312420" w="314959">
                  <a:moveTo>
                    <a:pt x="53301" y="62230"/>
                  </a:moveTo>
                  <a:lnTo>
                    <a:pt x="48958" y="63500"/>
                  </a:lnTo>
                  <a:lnTo>
                    <a:pt x="45173" y="69850"/>
                  </a:lnTo>
                  <a:lnTo>
                    <a:pt x="46481" y="73660"/>
                  </a:lnTo>
                  <a:lnTo>
                    <a:pt x="69291" y="86360"/>
                  </a:lnTo>
                  <a:lnTo>
                    <a:pt x="69291" y="119380"/>
                  </a:lnTo>
                  <a:lnTo>
                    <a:pt x="83680" y="119380"/>
                  </a:lnTo>
                  <a:lnTo>
                    <a:pt x="83680" y="86360"/>
                  </a:lnTo>
                  <a:lnTo>
                    <a:pt x="106502" y="73660"/>
                  </a:lnTo>
                  <a:lnTo>
                    <a:pt x="107810" y="69850"/>
                  </a:lnTo>
                  <a:lnTo>
                    <a:pt x="69291" y="69850"/>
                  </a:lnTo>
                  <a:lnTo>
                    <a:pt x="56819" y="63500"/>
                  </a:lnTo>
                  <a:lnTo>
                    <a:pt x="53301" y="62230"/>
                  </a:lnTo>
                  <a:close/>
                </a:path>
                <a:path h="312420" w="314959">
                  <a:moveTo>
                    <a:pt x="122047" y="99060"/>
                  </a:moveTo>
                  <a:lnTo>
                    <a:pt x="117614" y="99060"/>
                  </a:lnTo>
                  <a:lnTo>
                    <a:pt x="83680" y="119380"/>
                  </a:lnTo>
                  <a:lnTo>
                    <a:pt x="111408" y="119380"/>
                  </a:lnTo>
                  <a:lnTo>
                    <a:pt x="125272" y="110490"/>
                  </a:lnTo>
                  <a:lnTo>
                    <a:pt x="126288" y="106680"/>
                  </a:lnTo>
                  <a:lnTo>
                    <a:pt x="122047" y="99060"/>
                  </a:lnTo>
                  <a:close/>
                </a:path>
                <a:path h="312420" w="314959">
                  <a:moveTo>
                    <a:pt x="260095" y="60960"/>
                  </a:moveTo>
                  <a:lnTo>
                    <a:pt x="189610" y="60960"/>
                  </a:lnTo>
                  <a:lnTo>
                    <a:pt x="186397" y="64770"/>
                  </a:lnTo>
                  <a:lnTo>
                    <a:pt x="186397" y="102870"/>
                  </a:lnTo>
                  <a:lnTo>
                    <a:pt x="200786" y="102870"/>
                  </a:lnTo>
                  <a:lnTo>
                    <a:pt x="200786" y="76200"/>
                  </a:lnTo>
                  <a:lnTo>
                    <a:pt x="263321" y="76200"/>
                  </a:lnTo>
                  <a:lnTo>
                    <a:pt x="263321" y="64770"/>
                  </a:lnTo>
                  <a:lnTo>
                    <a:pt x="260095" y="60960"/>
                  </a:lnTo>
                  <a:close/>
                </a:path>
                <a:path h="312420" w="314959">
                  <a:moveTo>
                    <a:pt x="290474" y="73660"/>
                  </a:moveTo>
                  <a:lnTo>
                    <a:pt x="282524" y="73660"/>
                  </a:lnTo>
                  <a:lnTo>
                    <a:pt x="279311" y="76200"/>
                  </a:lnTo>
                  <a:lnTo>
                    <a:pt x="279311" y="102870"/>
                  </a:lnTo>
                  <a:lnTo>
                    <a:pt x="293687" y="102870"/>
                  </a:lnTo>
                  <a:lnTo>
                    <a:pt x="293687" y="76200"/>
                  </a:lnTo>
                  <a:lnTo>
                    <a:pt x="290474" y="73660"/>
                  </a:lnTo>
                  <a:close/>
                </a:path>
                <a:path h="312420" w="314959">
                  <a:moveTo>
                    <a:pt x="83680" y="36830"/>
                  </a:moveTo>
                  <a:lnTo>
                    <a:pt x="69291" y="36830"/>
                  </a:lnTo>
                  <a:lnTo>
                    <a:pt x="69291" y="69850"/>
                  </a:lnTo>
                  <a:lnTo>
                    <a:pt x="83680" y="69850"/>
                  </a:lnTo>
                  <a:lnTo>
                    <a:pt x="83680" y="36830"/>
                  </a:lnTo>
                  <a:close/>
                </a:path>
                <a:path h="312420" w="314959">
                  <a:moveTo>
                    <a:pt x="99694" y="62230"/>
                  </a:moveTo>
                  <a:lnTo>
                    <a:pt x="96177" y="63500"/>
                  </a:lnTo>
                  <a:lnTo>
                    <a:pt x="83680" y="69850"/>
                  </a:lnTo>
                  <a:lnTo>
                    <a:pt x="107810" y="69850"/>
                  </a:lnTo>
                  <a:lnTo>
                    <a:pt x="104038" y="63500"/>
                  </a:lnTo>
                  <a:lnTo>
                    <a:pt x="99694" y="62230"/>
                  </a:lnTo>
                  <a:close/>
                </a:path>
                <a:path h="312420" w="314959">
                  <a:moveTo>
                    <a:pt x="217999" y="26670"/>
                  </a:moveTo>
                  <a:lnTo>
                    <a:pt x="203606" y="26670"/>
                  </a:lnTo>
                  <a:lnTo>
                    <a:pt x="203492" y="60960"/>
                  </a:lnTo>
                  <a:lnTo>
                    <a:pt x="217881" y="60960"/>
                  </a:lnTo>
                  <a:lnTo>
                    <a:pt x="217999" y="26670"/>
                  </a:lnTo>
                  <a:close/>
                </a:path>
                <a:path h="312420" w="314959">
                  <a:moveTo>
                    <a:pt x="246202" y="26670"/>
                  </a:moveTo>
                  <a:lnTo>
                    <a:pt x="238251" y="26670"/>
                  </a:lnTo>
                  <a:lnTo>
                    <a:pt x="235038" y="29210"/>
                  </a:lnTo>
                  <a:lnTo>
                    <a:pt x="235038" y="60960"/>
                  </a:lnTo>
                  <a:lnTo>
                    <a:pt x="249427" y="60960"/>
                  </a:lnTo>
                  <a:lnTo>
                    <a:pt x="249427" y="29210"/>
                  </a:lnTo>
                  <a:lnTo>
                    <a:pt x="246202" y="26670"/>
                  </a:lnTo>
                  <a:close/>
                </a:path>
                <a:path h="312420" w="314959">
                  <a:moveTo>
                    <a:pt x="148894" y="0"/>
                  </a:moveTo>
                  <a:lnTo>
                    <a:pt x="140487" y="0"/>
                  </a:lnTo>
                  <a:lnTo>
                    <a:pt x="132973" y="1270"/>
                  </a:lnTo>
                  <a:lnTo>
                    <a:pt x="126833" y="5080"/>
                  </a:lnTo>
                  <a:lnTo>
                    <a:pt x="122690" y="11430"/>
                  </a:lnTo>
                  <a:lnTo>
                    <a:pt x="121170" y="19050"/>
                  </a:lnTo>
                  <a:lnTo>
                    <a:pt x="122690" y="26670"/>
                  </a:lnTo>
                  <a:lnTo>
                    <a:pt x="126833" y="33020"/>
                  </a:lnTo>
                  <a:lnTo>
                    <a:pt x="132973" y="36830"/>
                  </a:lnTo>
                  <a:lnTo>
                    <a:pt x="140487" y="38100"/>
                  </a:lnTo>
                  <a:lnTo>
                    <a:pt x="148272" y="38100"/>
                  </a:lnTo>
                  <a:lnTo>
                    <a:pt x="154952" y="33020"/>
                  </a:lnTo>
                  <a:lnTo>
                    <a:pt x="158013" y="26670"/>
                  </a:lnTo>
                  <a:lnTo>
                    <a:pt x="217999" y="26670"/>
                  </a:lnTo>
                  <a:lnTo>
                    <a:pt x="218007" y="24130"/>
                  </a:lnTo>
                  <a:lnTo>
                    <a:pt x="137769" y="24130"/>
                  </a:lnTo>
                  <a:lnTo>
                    <a:pt x="135547" y="21590"/>
                  </a:lnTo>
                  <a:lnTo>
                    <a:pt x="135547" y="16510"/>
                  </a:lnTo>
                  <a:lnTo>
                    <a:pt x="137769" y="13970"/>
                  </a:lnTo>
                  <a:lnTo>
                    <a:pt x="215468" y="13970"/>
                  </a:lnTo>
                  <a:lnTo>
                    <a:pt x="214566" y="12700"/>
                  </a:lnTo>
                  <a:lnTo>
                    <a:pt x="158648" y="12700"/>
                  </a:lnTo>
                  <a:lnTo>
                    <a:pt x="156006" y="5080"/>
                  </a:lnTo>
                  <a:lnTo>
                    <a:pt x="148894" y="0"/>
                  </a:lnTo>
                  <a:close/>
                </a:path>
                <a:path h="312420" w="314959">
                  <a:moveTo>
                    <a:pt x="215468" y="13970"/>
                  </a:moveTo>
                  <a:lnTo>
                    <a:pt x="143205" y="13970"/>
                  </a:lnTo>
                  <a:lnTo>
                    <a:pt x="145427" y="16510"/>
                  </a:lnTo>
                  <a:lnTo>
                    <a:pt x="145427" y="21590"/>
                  </a:lnTo>
                  <a:lnTo>
                    <a:pt x="143205" y="24130"/>
                  </a:lnTo>
                  <a:lnTo>
                    <a:pt x="218007" y="24130"/>
                  </a:lnTo>
                  <a:lnTo>
                    <a:pt x="218020" y="17780"/>
                  </a:lnTo>
                  <a:lnTo>
                    <a:pt x="217271" y="16510"/>
                  </a:lnTo>
                  <a:lnTo>
                    <a:pt x="215468" y="13970"/>
                  </a:lnTo>
                  <a:close/>
                </a:path>
              </a:pathLst>
            </a:custGeom>
            <a:solidFill>
              <a:srgbClr val="FFFFFF"/>
            </a:solidFill>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grpSp>
      <p:pic>
        <p:nvPicPr>
          <p:cNvPr id="16" name="object 16"/>
          <p:cNvPicPr/>
          <p:nvPr/>
        </p:nvPicPr>
        <p:blipFill>
          <a:blip cstate="print" r:embed="rId2"/>
          <a:stretch>
            <a:fillRect/>
          </a:stretch>
        </p:blipFill>
        <p:spPr>
          <a:xfrm>
            <a:off x="1112843" y="9957473"/>
            <a:ext cx="664984" cy="270898"/>
          </a:xfrm>
          <a:prstGeom prst="rect">
            <a:avLst/>
          </a:prstGeom>
        </p:spPr>
      </p:pic>
      <p:grpSp>
        <p:nvGrpSpPr>
          <p:cNvPr id="19" name="object 19"/>
          <p:cNvGrpSpPr/>
          <p:nvPr/>
        </p:nvGrpSpPr>
        <p:grpSpPr>
          <a:xfrm>
            <a:off x="2729993" y="5796003"/>
            <a:ext cx="504190" cy="666115"/>
            <a:chOff x="2729993" y="5796003"/>
            <a:chExt cx="504190" cy="666115"/>
          </a:xfrm>
        </p:grpSpPr>
        <p:sp>
          <p:nvSpPr>
            <p:cNvPr id="20" name="object 20"/>
            <p:cNvSpPr/>
            <p:nvPr/>
          </p:nvSpPr>
          <p:spPr>
            <a:xfrm>
              <a:off x="2823499" y="5802353"/>
              <a:ext cx="395605" cy="601980"/>
            </a:xfrm>
            <a:custGeom>
              <a:avLst/>
              <a:gdLst/>
              <a:ahLst/>
              <a:cxnLst/>
              <a:rect b="b" l="l" r="r" t="t"/>
              <a:pathLst>
                <a:path h="601979" w="395605">
                  <a:moveTo>
                    <a:pt x="158500" y="0"/>
                  </a:moveTo>
                  <a:lnTo>
                    <a:pt x="330321" y="90030"/>
                  </a:lnTo>
                  <a:lnTo>
                    <a:pt x="395121" y="182745"/>
                  </a:lnTo>
                  <a:lnTo>
                    <a:pt x="359673" y="334579"/>
                  </a:lnTo>
                  <a:lnTo>
                    <a:pt x="230750" y="601967"/>
                  </a:lnTo>
                  <a:lnTo>
                    <a:pt x="158500" y="601967"/>
                  </a:lnTo>
                  <a:lnTo>
                    <a:pt x="86249" y="601967"/>
                  </a:lnTo>
                  <a:lnTo>
                    <a:pt x="0" y="314423"/>
                  </a:lnTo>
                  <a:lnTo>
                    <a:pt x="35673" y="128995"/>
                  </a:lnTo>
                  <a:lnTo>
                    <a:pt x="114698" y="29561"/>
                  </a:lnTo>
                  <a:lnTo>
                    <a:pt x="158500" y="0"/>
                  </a:lnTo>
                  <a:close/>
                </a:path>
                <a:path h="601979" w="395605">
                  <a:moveTo>
                    <a:pt x="57344" y="114655"/>
                  </a:moveTo>
                  <a:lnTo>
                    <a:pt x="259655" y="114655"/>
                  </a:lnTo>
                </a:path>
              </a:pathLst>
            </a:custGeom>
            <a:ln w="12700">
              <a:solidFill>
                <a:srgbClr val="0B7FB5"/>
              </a:solidFill>
            </a:ln>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pic>
          <p:nvPicPr>
            <p:cNvPr id="21" name="object 21"/>
            <p:cNvPicPr/>
            <p:nvPr/>
          </p:nvPicPr>
          <p:blipFill>
            <a:blip cstate="print" r:embed="rId3"/>
            <a:stretch>
              <a:fillRect/>
            </a:stretch>
          </p:blipFill>
          <p:spPr>
            <a:xfrm>
              <a:off x="2917851" y="5967999"/>
              <a:ext cx="128295" cy="127355"/>
            </a:xfrm>
            <a:prstGeom prst="rect">
              <a:avLst/>
            </a:prstGeom>
          </p:spPr>
        </p:pic>
        <p:sp>
          <p:nvSpPr>
            <p:cNvPr id="22" name="object 22"/>
            <p:cNvSpPr/>
            <p:nvPr/>
          </p:nvSpPr>
          <p:spPr>
            <a:xfrm>
              <a:off x="2736343" y="6174996"/>
              <a:ext cx="491490" cy="287020"/>
            </a:xfrm>
            <a:custGeom>
              <a:avLst/>
              <a:gdLst/>
              <a:ahLst/>
              <a:cxnLst/>
              <a:rect b="b" l="l" r="r" t="t"/>
              <a:pathLst>
                <a:path h="287020" w="491489">
                  <a:moveTo>
                    <a:pt x="245656" y="28663"/>
                  </a:moveTo>
                  <a:lnTo>
                    <a:pt x="245656" y="286651"/>
                  </a:lnTo>
                </a:path>
                <a:path h="287020" w="491489">
                  <a:moveTo>
                    <a:pt x="86702" y="0"/>
                  </a:moveTo>
                  <a:lnTo>
                    <a:pt x="36577" y="52403"/>
                  </a:lnTo>
                  <a:lnTo>
                    <a:pt x="10837" y="139742"/>
                  </a:lnTo>
                  <a:lnTo>
                    <a:pt x="1354" y="221708"/>
                  </a:lnTo>
                  <a:lnTo>
                    <a:pt x="0" y="257987"/>
                  </a:lnTo>
                  <a:lnTo>
                    <a:pt x="144500" y="200660"/>
                  </a:lnTo>
                </a:path>
                <a:path h="287020" w="491489">
                  <a:moveTo>
                    <a:pt x="404609" y="0"/>
                  </a:moveTo>
                  <a:lnTo>
                    <a:pt x="454734" y="52403"/>
                  </a:lnTo>
                  <a:lnTo>
                    <a:pt x="480474" y="139742"/>
                  </a:lnTo>
                  <a:lnTo>
                    <a:pt x="489957" y="221708"/>
                  </a:lnTo>
                  <a:lnTo>
                    <a:pt x="491312" y="257987"/>
                  </a:lnTo>
                  <a:lnTo>
                    <a:pt x="346811" y="200660"/>
                  </a:lnTo>
                </a:path>
              </a:pathLst>
            </a:custGeom>
            <a:ln w="12700">
              <a:solidFill>
                <a:srgbClr val="0B7FB5"/>
              </a:solidFill>
            </a:ln>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gr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showMasterSp="0">
  <p:cSld>
    <p:spTree>
      <p:nvGrpSpPr>
        <p:cNvPr id="1" name=""/>
        <p:cNvGrpSpPr/>
        <p:nvPr/>
      </p:nvGrpSpPr>
      <p:grpSpPr>
        <a:xfrm>
          <a:off x="0" y="0"/>
          <a:ext cx="0" cy="0"/>
          <a:chOff x="0" y="0"/>
          <a:chExt cx="0" cy="0"/>
        </a:xfrm>
      </p:grpSpPr>
      <p:sp>
        <p:nvSpPr>
          <p:cNvPr id="2" name="object 2"/>
          <p:cNvSpPr txBox="1"/>
          <p:nvPr/>
        </p:nvSpPr>
        <p:spPr>
          <a:xfrm>
            <a:off x="7006843" y="10091703"/>
            <a:ext cx="80010" cy="135935"/>
          </a:xfrm>
          <a:prstGeom prst="rect">
            <a:avLst/>
          </a:prstGeom>
        </p:spPr>
        <p:txBody>
          <a:bodyPr bIns="0" lIns="0" rIns="0" rtlCol="0" tIns="12700" vert="horz" wrap="square">
            <a:spAutoFit/>
          </a:bodyPr>
          <a:lstStyle/>
          <a:p>
            <a:pPr marL="12700">
              <a:lnSpc>
                <a:spcPct val="100000"/>
              </a:lnSpc>
              <a:spcBef>
                <a:spcPts val="100"/>
              </a:spcBef>
            </a:pPr>
            <a:r>
              <a:rPr b="1" dirty="0" spc="-50" sz="800">
                <a:solidFill>
                  <a:srgbClr val="005291"/>
                </a:solidFill>
                <a:latin charset="-120" panose="020B0604030504040204" pitchFamily="34" typeface="微軟正黑體"/>
                <a:ea charset="-120" panose="020B0604030504040204" pitchFamily="34" typeface="微軟正黑體"/>
                <a:cs typeface="Allianz Neo"/>
              </a:rPr>
              <a:t>2</a:t>
            </a:r>
            <a:endParaRPr sz="800">
              <a:latin charset="-120" panose="020B0604030504040204" pitchFamily="34" typeface="微軟正黑體"/>
              <a:ea charset="-120" panose="020B0604030504040204" pitchFamily="34" typeface="微軟正黑體"/>
              <a:cs typeface="Allianz Neo"/>
            </a:endParaRPr>
          </a:p>
        </p:txBody>
      </p:sp>
      <p:sp>
        <p:nvSpPr>
          <p:cNvPr id="3" name="object 3"/>
          <p:cNvSpPr txBox="1"/>
          <p:nvPr/>
        </p:nvSpPr>
        <p:spPr>
          <a:xfrm>
            <a:off x="473299" y="449325"/>
            <a:ext cx="2399030" cy="135935"/>
          </a:xfrm>
          <a:prstGeom prst="rect">
            <a:avLst/>
          </a:prstGeom>
        </p:spPr>
        <p:txBody>
          <a:bodyPr bIns="0" lIns="0" rIns="0" rtlCol="0" tIns="12700" vert="horz" wrap="square">
            <a:spAutoFit/>
          </a:bodyPr>
          <a:lstStyle/>
          <a:p>
            <a:pPr marL="12700">
              <a:lnSpc>
                <a:spcPct val="100000"/>
              </a:lnSpc>
              <a:spcBef>
                <a:spcPts val="100"/>
              </a:spcBef>
            </a:pPr>
            <a:r>
              <a:rPr altLang="en-US" b="1" dirty="0" lang="zh-TW" spc="45" sz="800">
                <a:solidFill>
                  <a:srgbClr val="005291"/>
                </a:solidFill>
                <a:latin charset="-120" panose="020B0604030504040204" pitchFamily="34" typeface="微軟正黑體"/>
                <a:ea charset="-120" panose="020B0604030504040204" pitchFamily="34" typeface="微軟正黑體"/>
                <a:cs typeface="Allianz Neo"/>
              </a:rPr>
              <a:t>歐洲主權</a:t>
            </a:r>
            <a:r>
              <a:rPr altLang="en-US" b="1" dirty="0" lang="zh-TW" sz="800">
                <a:solidFill>
                  <a:srgbClr val="0B7FB5"/>
                </a:solidFill>
                <a:latin charset="-120" panose="020B0604030504040204" pitchFamily="34" typeface="微軟正黑體"/>
                <a:ea charset="-120" panose="020B0604030504040204" pitchFamily="34" typeface="微軟正黑體"/>
                <a:cs typeface="Allianz Neo"/>
              </a:rPr>
              <a:t>作為投資機會</a:t>
            </a:r>
            <a:endParaRPr dirty="0" sz="800">
              <a:latin charset="-120" panose="020B0604030504040204" pitchFamily="34" typeface="微軟正黑體"/>
              <a:ea charset="-120" panose="020B0604030504040204" pitchFamily="34" typeface="微軟正黑體"/>
              <a:cs typeface="Allianz Neo"/>
            </a:endParaRPr>
          </a:p>
        </p:txBody>
      </p:sp>
      <p:sp>
        <p:nvSpPr>
          <p:cNvPr id="4" name="object 4"/>
          <p:cNvSpPr txBox="1"/>
          <p:nvPr/>
        </p:nvSpPr>
        <p:spPr>
          <a:xfrm>
            <a:off x="473306" y="819602"/>
            <a:ext cx="2113915" cy="1995098"/>
          </a:xfrm>
          <a:prstGeom prst="rect">
            <a:avLst/>
          </a:prstGeom>
        </p:spPr>
        <p:txBody>
          <a:bodyPr bIns="0" lIns="0" rIns="0" rtlCol="0" tIns="12700" vert="horz" wrap="square">
            <a:spAutoFit/>
          </a:bodyPr>
          <a:lstStyle/>
          <a:p>
            <a:pPr marL="12700" marR="5080">
              <a:lnSpc>
                <a:spcPct val="108300"/>
              </a:lnSpc>
              <a:spcBef>
                <a:spcPts val="100"/>
              </a:spcBef>
            </a:pP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美國川普總統的</a:t>
            </a:r>
            <a:r>
              <a:rPr dirty="0" spc="-10" sz="1000">
                <a:solidFill>
                  <a:srgbClr val="454547"/>
                </a:solidFill>
                <a:latin charset="-120" panose="020B0604030504040204" pitchFamily="34" typeface="微軟正黑體"/>
                <a:ea charset="-120" panose="020B0604030504040204" pitchFamily="34" typeface="微軟正黑體"/>
                <a:cs typeface="Allianz Neo"/>
              </a:rPr>
              <a:t>第二</a:t>
            </a:r>
            <a:r>
              <a:rPr dirty="0" sz="1000">
                <a:solidFill>
                  <a:srgbClr val="454547"/>
                </a:solidFill>
                <a:latin charset="-120" panose="020B0604030504040204" pitchFamily="34" typeface="微軟正黑體"/>
                <a:ea charset="-120" panose="020B0604030504040204" pitchFamily="34" typeface="微軟正黑體"/>
                <a:cs typeface="Allianz Neo"/>
              </a:rPr>
              <a:t>任期加速了這些趨勢。首先，</a:t>
            </a:r>
            <a:r>
              <a:rPr dirty="0" spc="-10" sz="1000">
                <a:solidFill>
                  <a:srgbClr val="454547"/>
                </a:solidFill>
                <a:latin charset="-120" panose="020B0604030504040204" pitchFamily="34" typeface="微軟正黑體"/>
                <a:ea charset="-120" panose="020B0604030504040204" pitchFamily="34" typeface="微軟正黑體"/>
                <a:cs typeface="Allianz Neo"/>
              </a:rPr>
              <a:t>脫離</a:t>
            </a:r>
            <a:r>
              <a:rPr dirty="0" sz="1000">
                <a:solidFill>
                  <a:srgbClr val="454547"/>
                </a:solidFill>
                <a:latin charset="-120" panose="020B0604030504040204" pitchFamily="34" typeface="微軟正黑體"/>
                <a:ea charset="-120" panose="020B0604030504040204" pitchFamily="34" typeface="微軟正黑體"/>
                <a:cs typeface="Allianz Neo"/>
              </a:rPr>
              <a:t>烏克蘭戰爭以及更廣泛的</a:t>
            </a:r>
            <a:r>
              <a:rPr dirty="0" spc="-20" sz="1000">
                <a:solidFill>
                  <a:srgbClr val="454547"/>
                </a:solidFill>
                <a:latin charset="-120" panose="020B0604030504040204" pitchFamily="34" typeface="微軟正黑體"/>
                <a:ea charset="-120" panose="020B0604030504040204" pitchFamily="34" typeface="微軟正黑體"/>
                <a:cs typeface="Allianz Neo"/>
              </a:rPr>
              <a:t>脫離</a:t>
            </a:r>
            <a:r>
              <a:rPr dirty="0" sz="1000">
                <a:solidFill>
                  <a:srgbClr val="454547"/>
                </a:solidFill>
                <a:latin charset="-120" panose="020B0604030504040204" pitchFamily="34" typeface="微軟正黑體"/>
                <a:ea charset="-120" panose="020B0604030504040204" pitchFamily="34" typeface="微軟正黑體"/>
                <a:cs typeface="Allianz Neo"/>
              </a:rPr>
              <a:t>歐洲，</a:t>
            </a:r>
            <a:r>
              <a:rPr dirty="0" spc="-10" sz="1000">
                <a:solidFill>
                  <a:srgbClr val="454547"/>
                </a:solidFill>
                <a:latin charset="-120" panose="020B0604030504040204" pitchFamily="34" typeface="微軟正黑體"/>
                <a:ea charset="-120" panose="020B0604030504040204" pitchFamily="34" typeface="微軟正黑體"/>
                <a:cs typeface="Allianz Neo"/>
              </a:rPr>
              <a:t>進一步</a:t>
            </a:r>
            <a:r>
              <a:rPr dirty="0" sz="1000">
                <a:solidFill>
                  <a:srgbClr val="454547"/>
                </a:solidFill>
                <a:latin charset="-120" panose="020B0604030504040204" pitchFamily="34" typeface="微軟正黑體"/>
                <a:ea charset="-120" panose="020B0604030504040204" pitchFamily="34" typeface="微軟正黑體"/>
                <a:cs typeface="Allianz Neo"/>
              </a:rPr>
              <a:t>刺激了歐洲的國防</a:t>
            </a:r>
            <a:r>
              <a:rPr dirty="0" spc="-10" sz="1000">
                <a:solidFill>
                  <a:srgbClr val="454547"/>
                </a:solidFill>
                <a:latin charset="-120" panose="020B0604030504040204" pitchFamily="34" typeface="微軟正黑體"/>
                <a:ea charset="-120" panose="020B0604030504040204" pitchFamily="34" typeface="微軟正黑體"/>
                <a:cs typeface="Allianz Neo"/>
              </a:rPr>
              <a:t>支出，</a:t>
            </a:r>
            <a:r>
              <a:rPr dirty="0" sz="1000">
                <a:solidFill>
                  <a:srgbClr val="454547"/>
                </a:solidFill>
                <a:latin charset="-120" panose="020B0604030504040204" pitchFamily="34" typeface="微軟正黑體"/>
                <a:ea charset="-120" panose="020B0604030504040204" pitchFamily="34" typeface="微軟正黑體"/>
                <a:cs typeface="Allianz Neo"/>
              </a:rPr>
              <a:t>包括歐盟的</a:t>
            </a:r>
            <a:r>
              <a:rPr dirty="0" spc="-10" sz="1000">
                <a:solidFill>
                  <a:srgbClr val="454547"/>
                </a:solidFill>
                <a:latin charset="-120" panose="020B0604030504040204" pitchFamily="34" typeface="微軟正黑體"/>
                <a:ea charset="-120" panose="020B0604030504040204" pitchFamily="34" typeface="微軟正黑體"/>
                <a:cs typeface="Allianz Neo"/>
              </a:rPr>
              <a:t>「</a:t>
            </a:r>
            <a:r>
              <a:rPr altLang="zh-TW" dirty="0" lang="en-US" spc="-10" sz="1000">
                <a:solidFill>
                  <a:srgbClr val="454547"/>
                </a:solidFill>
                <a:latin charset="-120" panose="020B0604030504040204" pitchFamily="34" typeface="微軟正黑體"/>
                <a:ea charset="-120" panose="020B0604030504040204" pitchFamily="34" typeface="微軟正黑體"/>
                <a:cs typeface="Allianz Neo"/>
              </a:rPr>
              <a:t>2030</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年準備就緒</a:t>
            </a:r>
            <a:r>
              <a:rPr dirty="0" sz="1000">
                <a:solidFill>
                  <a:srgbClr val="454547"/>
                </a:solidFill>
                <a:latin charset="-120" panose="020B0604030504040204" pitchFamily="34" typeface="微軟正黑體"/>
                <a:ea charset="-120" panose="020B0604030504040204" pitchFamily="34" typeface="微軟正黑體"/>
                <a:cs typeface="Allianz Neo"/>
              </a:rPr>
              <a:t>」</a:t>
            </a:r>
            <a:r>
              <a:rPr dirty="0" err="1" sz="1000">
                <a:solidFill>
                  <a:srgbClr val="454547"/>
                </a:solidFill>
                <a:latin charset="-120" panose="020B0604030504040204" pitchFamily="34" typeface="微軟正黑體"/>
                <a:ea charset="-120" panose="020B0604030504040204" pitchFamily="34" typeface="微軟正黑體"/>
                <a:cs typeface="Allianz Neo"/>
              </a:rPr>
              <a:t>計畫，以及國家層面正在採取</a:t>
            </a:r>
            <a:r>
              <a:rPr dirty="0" err="1" spc="-25" sz="1000">
                <a:solidFill>
                  <a:srgbClr val="454547"/>
                </a:solidFill>
                <a:latin charset="-120" panose="020B0604030504040204" pitchFamily="34" typeface="微軟正黑體"/>
                <a:ea charset="-120" panose="020B0604030504040204" pitchFamily="34" typeface="微軟正黑體"/>
                <a:cs typeface="Allianz Neo"/>
              </a:rPr>
              <a:t>的</a:t>
            </a:r>
            <a:r>
              <a:rPr dirty="0" err="1" sz="1000">
                <a:solidFill>
                  <a:srgbClr val="454547"/>
                </a:solidFill>
                <a:latin charset="-120" panose="020B0604030504040204" pitchFamily="34" typeface="微軟正黑體"/>
                <a:ea charset="-120" panose="020B0604030504040204" pitchFamily="34" typeface="微軟正黑體"/>
                <a:cs typeface="Allianz Neo"/>
              </a:rPr>
              <a:t>無數類似行動。其次，雖然</a:t>
            </a:r>
            <a:r>
              <a:rPr dirty="0" err="1" spc="-20" sz="1000">
                <a:solidFill>
                  <a:srgbClr val="454547"/>
                </a:solidFill>
                <a:latin charset="-120" panose="020B0604030504040204" pitchFamily="34" typeface="微軟正黑體"/>
                <a:ea charset="-120" panose="020B0604030504040204" pitchFamily="34" typeface="微軟正黑體"/>
                <a:cs typeface="Allianz Neo"/>
              </a:rPr>
              <a:t>最終的</a:t>
            </a:r>
            <a:r>
              <a:rPr dirty="0" err="1" sz="1000">
                <a:solidFill>
                  <a:srgbClr val="454547"/>
                </a:solidFill>
                <a:latin charset="-120" panose="020B0604030504040204" pitchFamily="34" typeface="微軟正黑體"/>
                <a:ea charset="-120" panose="020B0604030504040204" pitchFamily="34" typeface="微軟正黑體"/>
                <a:cs typeface="Allianz Neo"/>
              </a:rPr>
              <a:t>關稅</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局勢</a:t>
            </a:r>
            <a:r>
              <a:rPr dirty="0" err="1" sz="1000">
                <a:solidFill>
                  <a:srgbClr val="454547"/>
                </a:solidFill>
                <a:latin charset="-120" panose="020B0604030504040204" pitchFamily="34" typeface="微軟正黑體"/>
                <a:ea charset="-120" panose="020B0604030504040204" pitchFamily="34" typeface="微軟正黑體"/>
                <a:cs typeface="Allianz Neo"/>
              </a:rPr>
              <a:t>似乎</a:t>
            </a:r>
            <a:r>
              <a:rPr dirty="0" err="1" spc="-25" sz="1000">
                <a:solidFill>
                  <a:srgbClr val="454547"/>
                </a:solidFill>
                <a:latin charset="-120" panose="020B0604030504040204" pitchFamily="34" typeface="微軟正黑體"/>
                <a:ea charset="-120" panose="020B0604030504040204" pitchFamily="34" typeface="微軟正黑體"/>
                <a:cs typeface="Allianz Neo"/>
              </a:rPr>
              <a:t>無法</a:t>
            </a:r>
            <a:r>
              <a:rPr dirty="0" err="1" sz="1000">
                <a:solidFill>
                  <a:srgbClr val="454547"/>
                </a:solidFill>
                <a:latin charset="-120" panose="020B0604030504040204" pitchFamily="34" typeface="微軟正黑體"/>
                <a:ea charset="-120" panose="020B0604030504040204" pitchFamily="34" typeface="微軟正黑體"/>
                <a:cs typeface="Allianz Neo"/>
              </a:rPr>
              <a:t>預測，但</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川</a:t>
            </a:r>
            <a:r>
              <a:rPr dirty="0" err="1" sz="1000">
                <a:solidFill>
                  <a:srgbClr val="454547"/>
                </a:solidFill>
                <a:latin charset="-120" panose="020B0604030504040204" pitchFamily="34" typeface="微軟正黑體"/>
                <a:ea charset="-120" panose="020B0604030504040204" pitchFamily="34" typeface="微軟正黑體"/>
                <a:cs typeface="Allianz Neo"/>
              </a:rPr>
              <a:t>普所謂的</a:t>
            </a:r>
            <a:r>
              <a:rPr dirty="0" err="1" spc="-10" sz="1000">
                <a:solidFill>
                  <a:srgbClr val="454547"/>
                </a:solidFill>
                <a:latin charset="-120" panose="020B0604030504040204" pitchFamily="34" typeface="微軟正黑體"/>
                <a:ea charset="-120" panose="020B0604030504040204" pitchFamily="34" typeface="微軟正黑體"/>
                <a:cs typeface="Allianz Neo"/>
              </a:rPr>
              <a:t>「解放</a:t>
            </a:r>
            <a:r>
              <a:rPr dirty="0" err="1" sz="1000">
                <a:solidFill>
                  <a:srgbClr val="454547"/>
                </a:solidFill>
                <a:latin charset="-120" panose="020B0604030504040204" pitchFamily="34" typeface="微軟正黑體"/>
                <a:ea charset="-120" panose="020B0604030504040204" pitchFamily="34" typeface="微軟正黑體"/>
                <a:cs typeface="Allianz Neo"/>
              </a:rPr>
              <a:t>日」</a:t>
            </a:r>
            <a:r>
              <a:rPr dirty="0" err="1" spc="-25" sz="1000">
                <a:solidFill>
                  <a:srgbClr val="454547"/>
                </a:solidFill>
                <a:latin charset="-120" panose="020B0604030504040204" pitchFamily="34" typeface="微軟正黑體"/>
                <a:ea charset="-120" panose="020B0604030504040204" pitchFamily="34" typeface="微軟正黑體"/>
                <a:cs typeface="Allianz Neo"/>
              </a:rPr>
              <a:t>讓</a:t>
            </a:r>
            <a:r>
              <a:rPr dirty="0" err="1" sz="1000">
                <a:solidFill>
                  <a:srgbClr val="454547"/>
                </a:solidFill>
                <a:latin charset="-120" panose="020B0604030504040204" pitchFamily="34" typeface="微軟正黑體"/>
                <a:ea charset="-120" panose="020B0604030504040204" pitchFamily="34" typeface="微軟正黑體"/>
                <a:cs typeface="Allianz Neo"/>
              </a:rPr>
              <a:t>歐洲許多行業迅速重新考慮</a:t>
            </a:r>
            <a:r>
              <a:rPr dirty="0" err="1" spc="-10" sz="1000">
                <a:solidFill>
                  <a:srgbClr val="454547"/>
                </a:solidFill>
                <a:latin charset="-120" panose="020B0604030504040204" pitchFamily="34" typeface="微軟正黑體"/>
                <a:ea charset="-120" panose="020B0604030504040204" pitchFamily="34" typeface="微軟正黑體"/>
                <a:cs typeface="Allianz Neo"/>
              </a:rPr>
              <a:t>其戰略</a:t>
            </a:r>
            <a:r>
              <a:rPr dirty="0" err="1" sz="1000">
                <a:solidFill>
                  <a:srgbClr val="454547"/>
                </a:solidFill>
                <a:latin charset="-120" panose="020B0604030504040204" pitchFamily="34" typeface="微軟正黑體"/>
                <a:ea charset="-120" panose="020B0604030504040204" pitchFamily="34" typeface="微軟正黑體"/>
                <a:cs typeface="Allianz Neo"/>
              </a:rPr>
              <a:t>前景和未來的</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成</a:t>
            </a:r>
            <a:r>
              <a:rPr dirty="0" err="1" sz="1000">
                <a:solidFill>
                  <a:srgbClr val="454547"/>
                </a:solidFill>
                <a:latin charset="-120" panose="020B0604030504040204" pitchFamily="34" typeface="微軟正黑體"/>
                <a:ea charset="-120" panose="020B0604030504040204" pitchFamily="34" typeface="微軟正黑體"/>
                <a:cs typeface="Allianz Neo"/>
              </a:rPr>
              <a:t>長</a:t>
            </a:r>
            <a:r>
              <a:rPr dirty="0" err="1" spc="-10" sz="1000">
                <a:solidFill>
                  <a:srgbClr val="454547"/>
                </a:solidFill>
                <a:latin charset="-120" panose="020B0604030504040204" pitchFamily="34" typeface="微軟正黑體"/>
                <a:ea charset="-120" panose="020B0604030504040204" pitchFamily="34" typeface="微軟正黑體"/>
                <a:cs typeface="Allianz Neo"/>
              </a:rPr>
              <a:t>動力。</a:t>
            </a:r>
            <a:r>
              <a:rPr dirty="0" err="1" sz="1000">
                <a:solidFill>
                  <a:srgbClr val="454547"/>
                </a:solidFill>
                <a:latin charset="-120" panose="020B0604030504040204" pitchFamily="34" typeface="微軟正黑體"/>
                <a:ea charset="-120" panose="020B0604030504040204" pitchFamily="34" typeface="微軟正黑體"/>
                <a:cs typeface="Allianz Neo"/>
              </a:rPr>
              <a:t>事實上，對許多</a:t>
            </a:r>
            <a:r>
              <a:rPr dirty="0" err="1" spc="-10" sz="1000">
                <a:solidFill>
                  <a:srgbClr val="454547"/>
                </a:solidFill>
                <a:latin charset="-120" panose="020B0604030504040204" pitchFamily="34" typeface="微軟正黑體"/>
                <a:ea charset="-120" panose="020B0604030504040204" pitchFamily="34" typeface="微軟正黑體"/>
                <a:cs typeface="Allianz Neo"/>
              </a:rPr>
              <a:t>商界</a:t>
            </a:r>
            <a:r>
              <a:rPr dirty="0" err="1" sz="1000">
                <a:solidFill>
                  <a:srgbClr val="454547"/>
                </a:solidFill>
                <a:latin charset="-120" panose="020B0604030504040204" pitchFamily="34" typeface="微軟正黑體"/>
                <a:ea charset="-120" panose="020B0604030504040204" pitchFamily="34" typeface="微軟正黑體"/>
                <a:cs typeface="Allianz Neo"/>
              </a:rPr>
              <a:t>和</a:t>
            </a:r>
            <a:r>
              <a:rPr dirty="0" err="1" spc="65" sz="1000">
                <a:solidFill>
                  <a:srgbClr val="454547"/>
                </a:solidFill>
                <a:latin charset="-120" panose="020B0604030504040204" pitchFamily="34" typeface="微軟正黑體"/>
                <a:ea charset="-120" panose="020B0604030504040204" pitchFamily="34" typeface="微軟正黑體"/>
                <a:cs typeface="Allianz Neo"/>
              </a:rPr>
              <a:t>政界人士</a:t>
            </a:r>
            <a:r>
              <a:rPr dirty="0" err="1" sz="1000">
                <a:solidFill>
                  <a:srgbClr val="454547"/>
                </a:solidFill>
                <a:latin charset="-120" panose="020B0604030504040204" pitchFamily="34" typeface="微軟正黑體"/>
                <a:ea charset="-120" panose="020B0604030504040204" pitchFamily="34" typeface="微軟正黑體"/>
                <a:cs typeface="Allianz Neo"/>
              </a:rPr>
              <a:t>而言，這段期間歐洲主權已成</a:t>
            </a:r>
            <a:r>
              <a:rPr dirty="0" err="1" spc="-25" sz="1000">
                <a:solidFill>
                  <a:srgbClr val="454547"/>
                </a:solidFill>
                <a:latin charset="-120" panose="020B0604030504040204" pitchFamily="34" typeface="微軟正黑體"/>
                <a:ea charset="-120" panose="020B0604030504040204" pitchFamily="34" typeface="微軟正黑體"/>
                <a:cs typeface="Allianz Neo"/>
              </a:rPr>
              <a:t>為</a:t>
            </a:r>
            <a:r>
              <a:rPr dirty="0" err="1" spc="60" sz="1000">
                <a:solidFill>
                  <a:srgbClr val="454547"/>
                </a:solidFill>
                <a:latin charset="-120" panose="020B0604030504040204" pitchFamily="34" typeface="微軟正黑體"/>
                <a:ea charset="-120" panose="020B0604030504040204" pitchFamily="34" typeface="微軟正黑體"/>
                <a:cs typeface="Allianz Neo"/>
              </a:rPr>
              <a:t>當前</a:t>
            </a:r>
            <a:r>
              <a:rPr dirty="0" err="1" sz="1000">
                <a:solidFill>
                  <a:srgbClr val="454547"/>
                </a:solidFill>
                <a:latin charset="-120" panose="020B0604030504040204" pitchFamily="34" typeface="微軟正黑體"/>
                <a:ea charset="-120" panose="020B0604030504040204" pitchFamily="34" typeface="微軟正黑體"/>
                <a:cs typeface="Allianz Neo"/>
              </a:rPr>
              <a:t>急需解決的政策問題</a:t>
            </a:r>
            <a:r>
              <a:rPr dirty="0" spc="-20" sz="1000">
                <a:solidFill>
                  <a:srgbClr val="454547"/>
                </a:solidFill>
                <a:latin charset="-120" panose="020B0604030504040204" pitchFamily="34" typeface="微軟正黑體"/>
                <a:ea charset="-120" panose="020B0604030504040204" pitchFamily="34" typeface="微軟正黑體"/>
                <a:cs typeface="Allianz Neo"/>
              </a:rPr>
              <a:t>。</a:t>
            </a:r>
            <a:endParaRPr dirty="0" sz="1000">
              <a:latin charset="-120" panose="020B0604030504040204" pitchFamily="34" typeface="微軟正黑體"/>
              <a:ea charset="-120" panose="020B0604030504040204" pitchFamily="34" typeface="微軟正黑體"/>
              <a:cs typeface="Allianz Neo"/>
            </a:endParaRPr>
          </a:p>
        </p:txBody>
      </p:sp>
      <p:sp>
        <p:nvSpPr>
          <p:cNvPr id="5" name="object 5"/>
          <p:cNvSpPr txBox="1"/>
          <p:nvPr/>
        </p:nvSpPr>
        <p:spPr>
          <a:xfrm>
            <a:off x="473305" y="4108122"/>
            <a:ext cx="2161945" cy="3424977"/>
          </a:xfrm>
          <a:prstGeom prst="rect">
            <a:avLst/>
          </a:prstGeom>
        </p:spPr>
        <p:txBody>
          <a:bodyPr bIns="0" lIns="0" rIns="0" rtlCol="0" tIns="12700" vert="horz" wrap="square">
            <a:spAutoFit/>
          </a:bodyPr>
          <a:lstStyle/>
          <a:p>
            <a:pPr marL="702945" marR="726440">
              <a:lnSpc>
                <a:spcPct val="108300"/>
              </a:lnSpc>
              <a:spcBef>
                <a:spcPts val="100"/>
              </a:spcBef>
            </a:pPr>
            <a:r>
              <a:rPr dirty="0" err="1" spc="-10" sz="1300">
                <a:solidFill>
                  <a:srgbClr val="005291"/>
                </a:solidFill>
                <a:latin charset="-120" panose="020B0604030504040204" pitchFamily="34" typeface="微軟正黑體"/>
                <a:ea charset="-120" panose="020B0604030504040204" pitchFamily="34" typeface="微軟正黑體"/>
                <a:cs typeface="Allianz Neo"/>
              </a:rPr>
              <a:t>行業</a:t>
            </a:r>
            <a:r>
              <a:rPr altLang="en-US" dirty="0" lang="zh-TW" spc="-10" sz="1300">
                <a:solidFill>
                  <a:srgbClr val="005291"/>
                </a:solidFill>
                <a:latin charset="-120" panose="020B0604030504040204" pitchFamily="34" typeface="微軟正黑體"/>
                <a:ea charset="-120" panose="020B0604030504040204" pitchFamily="34" typeface="微軟正黑體"/>
                <a:cs typeface="Allianz Neo"/>
              </a:rPr>
              <a:t>順風</a:t>
            </a:r>
            <a:endParaRPr altLang="zh-TW" dirty="0" lang="en-US" spc="-10" sz="1300">
              <a:solidFill>
                <a:srgbClr val="005291"/>
              </a:solidFill>
              <a:latin charset="-120" panose="020B0604030504040204" pitchFamily="34" typeface="微軟正黑體"/>
              <a:ea charset="-120" panose="020B0604030504040204" pitchFamily="34" typeface="微軟正黑體"/>
              <a:cs typeface="Allianz Neo"/>
            </a:endParaRPr>
          </a:p>
          <a:p>
            <a:pPr marL="702945" marR="726440">
              <a:lnSpc>
                <a:spcPct val="108300"/>
              </a:lnSpc>
              <a:spcBef>
                <a:spcPts val="100"/>
              </a:spcBef>
            </a:pPr>
            <a:endParaRPr dirty="0" sz="1300">
              <a:latin charset="-120" panose="020B0604030504040204" pitchFamily="34" typeface="微軟正黑體"/>
              <a:ea charset="-120" panose="020B0604030504040204" pitchFamily="34" typeface="微軟正黑體"/>
              <a:cs typeface="Allianz Neo"/>
            </a:endParaRPr>
          </a:p>
          <a:p>
            <a:pPr marL="702945" marR="183515">
              <a:lnSpc>
                <a:spcPct val="108300"/>
              </a:lnSpc>
              <a:spcBef>
                <a:spcPts val="625"/>
              </a:spcBef>
            </a:pP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自今年初以來，歐洲的經濟格局已明顯改變。美國的不確定性、波動性以及日益悲觀的前景，</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令</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投資人</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紛紛湧入歐洲</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股票</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市場，當地市場的表現明</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顯</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優於大西洋市場。</a:t>
            </a:r>
            <a:endParaRPr altLang="zh-TW" dirty="0" lang="en-US" sz="1000">
              <a:solidFill>
                <a:srgbClr val="454547"/>
              </a:solidFill>
              <a:latin charset="-120" panose="020B0604030504040204" pitchFamily="34" typeface="微軟正黑體"/>
              <a:ea charset="-120" panose="020B0604030504040204" pitchFamily="34" typeface="微軟正黑體"/>
              <a:cs typeface="Allianz Neo"/>
            </a:endParaRPr>
          </a:p>
          <a:p>
            <a:pPr marL="702945" marR="183515">
              <a:lnSpc>
                <a:spcPct val="108300"/>
              </a:lnSpc>
              <a:spcBef>
                <a:spcPts val="625"/>
              </a:spcBef>
            </a:pP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與</a:t>
            </a:r>
            <a:r>
              <a:rPr altLang="en-US" dirty="0" lang="zh-TW" spc="-20" sz="1000">
                <a:solidFill>
                  <a:srgbClr val="454547"/>
                </a:solidFill>
                <a:latin charset="-120" panose="020B0604030504040204" pitchFamily="34" typeface="微軟正黑體"/>
                <a:ea charset="-120" panose="020B0604030504040204" pitchFamily="34" typeface="微軟正黑體"/>
                <a:cs typeface="Allianz Neo"/>
              </a:rPr>
              <a:t>此同時，</a:t>
            </a:r>
            <a:r>
              <a:rPr dirty="0" err="1" sz="1000">
                <a:solidFill>
                  <a:srgbClr val="454547"/>
                </a:solidFill>
                <a:latin charset="-120" panose="020B0604030504040204" pitchFamily="34" typeface="微軟正黑體"/>
                <a:ea charset="-120" panose="020B0604030504040204" pitchFamily="34" typeface="微軟正黑體"/>
                <a:cs typeface="Allianz Neo"/>
              </a:rPr>
              <a:t>外部</a:t>
            </a:r>
            <a:r>
              <a:rPr dirty="0" err="1" spc="35" sz="1000">
                <a:solidFill>
                  <a:srgbClr val="454547"/>
                </a:solidFill>
                <a:latin charset="-120" panose="020B0604030504040204" pitchFamily="34" typeface="微軟正黑體"/>
                <a:ea charset="-120" panose="020B0604030504040204" pitchFamily="34" typeface="微軟正黑體"/>
                <a:cs typeface="Allianz Neo"/>
              </a:rPr>
              <a:t>因素</a:t>
            </a:r>
            <a:r>
              <a:rPr dirty="0" err="1" sz="1000">
                <a:solidFill>
                  <a:srgbClr val="454547"/>
                </a:solidFill>
                <a:latin charset="-120" panose="020B0604030504040204" pitchFamily="34" typeface="微軟正黑體"/>
                <a:ea charset="-120" panose="020B0604030504040204" pitchFamily="34" typeface="微軟正黑體"/>
                <a:cs typeface="Allianz Neo"/>
              </a:rPr>
              <a:t>方面，德國新政府</a:t>
            </a:r>
            <a:r>
              <a:rPr dirty="0" err="1" spc="-10" sz="1000">
                <a:solidFill>
                  <a:srgbClr val="454547"/>
                </a:solidFill>
                <a:latin charset="-120" panose="020B0604030504040204" pitchFamily="34" typeface="微軟正黑體"/>
                <a:ea charset="-120" panose="020B0604030504040204" pitchFamily="34" typeface="微軟正黑體"/>
                <a:cs typeface="Allianz Neo"/>
              </a:rPr>
              <a:t>承諾</a:t>
            </a:r>
            <a:r>
              <a:rPr dirty="0" err="1" sz="1000">
                <a:solidFill>
                  <a:srgbClr val="454547"/>
                </a:solidFill>
                <a:latin charset="-120" panose="020B0604030504040204" pitchFamily="34" typeface="微軟正黑體"/>
                <a:ea charset="-120" panose="020B0604030504040204" pitchFamily="34" typeface="微軟正黑體"/>
                <a:cs typeface="Allianz Neo"/>
              </a:rPr>
              <a:t>透過增加借貸來推動急需的</a:t>
            </a:r>
            <a:r>
              <a:rPr dirty="0" err="1" spc="-10" sz="1000">
                <a:solidFill>
                  <a:srgbClr val="454547"/>
                </a:solidFill>
                <a:latin charset="-120" panose="020B0604030504040204" pitchFamily="34" typeface="微軟正黑體"/>
                <a:ea charset="-120" panose="020B0604030504040204" pitchFamily="34" typeface="微軟正黑體"/>
                <a:cs typeface="Allianz Neo"/>
              </a:rPr>
              <a:t>投資</a:t>
            </a:r>
            <a:r>
              <a:rPr dirty="0"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以及歐盟承諾增加國防和支持戰略產業的支出，也為歐洲市場注入了更樂觀的情緒，歐洲股市相較於美國股市仍以結構性折讓交易。</a:t>
            </a:r>
            <a:endParaRPr dirty="0" sz="1000">
              <a:latin charset="-120" panose="020B0604030504040204" pitchFamily="34" typeface="微軟正黑體"/>
              <a:ea charset="-120" panose="020B0604030504040204" pitchFamily="34" typeface="微軟正黑體"/>
              <a:cs typeface="Allianz Neo"/>
            </a:endParaRPr>
          </a:p>
        </p:txBody>
      </p:sp>
      <p:sp>
        <p:nvSpPr>
          <p:cNvPr id="7" name="object 7"/>
          <p:cNvSpPr txBox="1"/>
          <p:nvPr/>
        </p:nvSpPr>
        <p:spPr>
          <a:xfrm>
            <a:off x="2717311" y="1645105"/>
            <a:ext cx="1982470" cy="1496500"/>
          </a:xfrm>
          <a:prstGeom prst="rect">
            <a:avLst/>
          </a:prstGeom>
        </p:spPr>
        <p:txBody>
          <a:bodyPr bIns="0" lIns="0" rIns="0" rtlCol="0" tIns="12700" vert="horz" wrap="square">
            <a:spAutoFit/>
          </a:bodyPr>
          <a:lstStyle/>
          <a:p>
            <a:pPr marL="12700" marR="26670">
              <a:lnSpc>
                <a:spcPct val="108300"/>
              </a:lnSpc>
              <a:spcBef>
                <a:spcPts val="100"/>
              </a:spcBef>
            </a:pP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從歐洲的</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角度</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來看，這些近期發展無疑是值得歡迎的，但歐洲未來幾年的</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發展方向</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將</a:t>
            </a:r>
            <a:r>
              <a:rPr dirty="0" err="1" sz="1000">
                <a:solidFill>
                  <a:srgbClr val="454547"/>
                </a:solidFill>
                <a:latin charset="-120" panose="020B0604030504040204" pitchFamily="34" typeface="微軟正黑體"/>
                <a:ea charset="-120" panose="020B0604030504040204" pitchFamily="34" typeface="微軟正黑體"/>
                <a:cs typeface="Allianz Neo"/>
              </a:rPr>
              <a:t>對歐洲</a:t>
            </a:r>
            <a:r>
              <a:rPr dirty="0" err="1" spc="-10" sz="1000">
                <a:solidFill>
                  <a:srgbClr val="454547"/>
                </a:solidFill>
                <a:latin charset="-120" panose="020B0604030504040204" pitchFamily="34" typeface="微軟正黑體"/>
                <a:ea charset="-120" panose="020B0604030504040204" pitchFamily="34" typeface="微軟正黑體"/>
                <a:cs typeface="Allianz Neo"/>
              </a:rPr>
              <a:t>股票市場產生</a:t>
            </a:r>
            <a:r>
              <a:rPr dirty="0" err="1" sz="1000">
                <a:solidFill>
                  <a:srgbClr val="454547"/>
                </a:solidFill>
                <a:latin charset="-120" panose="020B0604030504040204" pitchFamily="34" typeface="微軟正黑體"/>
                <a:ea charset="-120" panose="020B0604030504040204" pitchFamily="34" typeface="微軟正黑體"/>
                <a:cs typeface="Allianz Neo"/>
              </a:rPr>
              <a:t>更持久</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且</a:t>
            </a:r>
            <a:r>
              <a:rPr dirty="0" err="1" spc="-10" sz="1000">
                <a:solidFill>
                  <a:srgbClr val="454547"/>
                </a:solidFill>
                <a:latin charset="-120" panose="020B0604030504040204" pitchFamily="34" typeface="微軟正黑體"/>
                <a:ea charset="-120" panose="020B0604030504040204" pitchFamily="34" typeface="微軟正黑體"/>
                <a:cs typeface="Allianz Neo"/>
              </a:rPr>
              <a:t>更深</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遠</a:t>
            </a:r>
            <a:r>
              <a:rPr dirty="0" err="1" spc="-10" sz="1000">
                <a:solidFill>
                  <a:srgbClr val="454547"/>
                </a:solidFill>
                <a:latin charset="-120" panose="020B0604030504040204" pitchFamily="34" typeface="微軟正黑體"/>
                <a:ea charset="-120" panose="020B0604030504040204" pitchFamily="34" typeface="微軟正黑體"/>
                <a:cs typeface="Allianz Neo"/>
              </a:rPr>
              <a:t>的</a:t>
            </a:r>
            <a:r>
              <a:rPr dirty="0" err="1" sz="1000">
                <a:solidFill>
                  <a:srgbClr val="454547"/>
                </a:solidFill>
                <a:latin charset="-120" panose="020B0604030504040204" pitchFamily="34" typeface="微軟正黑體"/>
                <a:ea charset="-120" panose="020B0604030504040204" pitchFamily="34" typeface="微軟正黑體"/>
                <a:cs typeface="Allianz Neo"/>
              </a:rPr>
              <a:t>影響</a:t>
            </a:r>
            <a:r>
              <a:rPr dirty="0"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雖然目前歐洲主權成長最顯著且引人注目的影響是許多國家對重新武裝的廣泛承諾，但主權的概念也延伸到多個戰略領域，並與其他重大趨勢（如數位轉型和能源轉型）並存。</a:t>
            </a:r>
            <a:endParaRPr dirty="0" sz="1000">
              <a:latin charset="-120" panose="020B0604030504040204" pitchFamily="34" typeface="微軟正黑體"/>
              <a:ea charset="-120" panose="020B0604030504040204" pitchFamily="34" typeface="微軟正黑體"/>
              <a:cs typeface="Allianz Neo"/>
            </a:endParaRPr>
          </a:p>
        </p:txBody>
      </p:sp>
      <p:sp>
        <p:nvSpPr>
          <p:cNvPr id="8" name="object 8"/>
          <p:cNvSpPr txBox="1"/>
          <p:nvPr/>
        </p:nvSpPr>
        <p:spPr>
          <a:xfrm>
            <a:off x="2717311" y="4947105"/>
            <a:ext cx="2121535" cy="1995098"/>
          </a:xfrm>
          <a:prstGeom prst="rect">
            <a:avLst/>
          </a:prstGeom>
        </p:spPr>
        <p:txBody>
          <a:bodyPr bIns="0" lIns="0" rIns="0" rtlCol="0" tIns="12700" vert="horz" wrap="square">
            <a:spAutoFit/>
          </a:bodyPr>
          <a:lstStyle/>
          <a:p>
            <a:pPr marL="12700" marR="462280">
              <a:lnSpc>
                <a:spcPct val="108300"/>
              </a:lnSpc>
              <a:spcBef>
                <a:spcPts val="100"/>
              </a:spcBef>
            </a:pPr>
            <a:r>
              <a:rPr dirty="0" sz="1000">
                <a:solidFill>
                  <a:srgbClr val="454547"/>
                </a:solidFill>
                <a:latin charset="-120" panose="020B0604030504040204" pitchFamily="34" typeface="微軟正黑體"/>
                <a:ea charset="-120" panose="020B0604030504040204" pitchFamily="34" typeface="微軟正黑體"/>
                <a:cs typeface="Allianz Neo"/>
              </a:rPr>
              <a:t>主要受益人將來</a:t>
            </a:r>
            <a:r>
              <a:rPr dirty="0" spc="-25" sz="1000">
                <a:solidFill>
                  <a:srgbClr val="454547"/>
                </a:solidFill>
                <a:latin charset="-120" panose="020B0604030504040204" pitchFamily="34" typeface="微軟正黑體"/>
                <a:ea charset="-120" panose="020B0604030504040204" pitchFamily="34" typeface="微軟正黑體"/>
                <a:cs typeface="Allianz Neo"/>
              </a:rPr>
              <a:t>自</a:t>
            </a:r>
            <a:r>
              <a:rPr dirty="0" sz="1000">
                <a:solidFill>
                  <a:srgbClr val="454547"/>
                </a:solidFill>
                <a:latin charset="-120" panose="020B0604030504040204" pitchFamily="34" typeface="微軟正黑體"/>
                <a:ea charset="-120" panose="020B0604030504040204" pitchFamily="34" typeface="微軟正黑體"/>
                <a:cs typeface="Allianz Neo"/>
              </a:rPr>
              <a:t>不同領域 - </a:t>
            </a:r>
            <a:r>
              <a:rPr dirty="0" err="1" sz="1000">
                <a:solidFill>
                  <a:srgbClr val="454547"/>
                </a:solidFill>
                <a:latin charset="-120" panose="020B0604030504040204" pitchFamily="34" typeface="微軟正黑體"/>
                <a:ea charset="-120" panose="020B0604030504040204" pitchFamily="34" typeface="微軟正黑體"/>
                <a:cs typeface="Allianz Neo"/>
              </a:rPr>
              <a:t>有些受益人</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並不明顯</a:t>
            </a:r>
            <a:r>
              <a:rPr dirty="0" sz="1000">
                <a:solidFill>
                  <a:srgbClr val="454547"/>
                </a:solidFill>
                <a:latin charset="-120" panose="020B0604030504040204" pitchFamily="34" typeface="微軟正黑體"/>
                <a:ea charset="-120" panose="020B0604030504040204" pitchFamily="34" typeface="微軟正黑體"/>
                <a:cs typeface="Allianz Neo"/>
              </a:rPr>
              <a:t>。</a:t>
            </a:r>
            <a:endParaRPr dirty="0" sz="1000">
              <a:latin charset="-120" panose="020B0604030504040204" pitchFamily="34" typeface="微軟正黑體"/>
              <a:ea charset="-120" panose="020B0604030504040204" pitchFamily="34" typeface="微軟正黑體"/>
              <a:cs typeface="Allianz Neo"/>
            </a:endParaRPr>
          </a:p>
          <a:p>
            <a:pPr marL="12700" marR="132080">
              <a:lnSpc>
                <a:spcPct val="108300"/>
              </a:lnSpc>
            </a:pPr>
            <a:r>
              <a:rPr dirty="0" err="1" sz="1000">
                <a:solidFill>
                  <a:srgbClr val="454547"/>
                </a:solidFill>
                <a:latin charset="-120" panose="020B0604030504040204" pitchFamily="34" typeface="微軟正黑體"/>
                <a:ea charset="-120" panose="020B0604030504040204" pitchFamily="34" typeface="微軟正黑體"/>
                <a:cs typeface="Allianz Neo"/>
              </a:rPr>
              <a:t>在這一領域中，有許多國家和地區比其他國家和地區具有更明顯的優勢。</a:t>
            </a:r>
            <a:r>
              <a:rPr dirty="0" err="1" spc="-10" sz="1000">
                <a:solidFill>
                  <a:srgbClr val="454547"/>
                </a:solidFill>
                <a:latin charset="-120" panose="020B0604030504040204" pitchFamily="34" typeface="微軟正黑體"/>
                <a:ea charset="-120" panose="020B0604030504040204" pitchFamily="34" typeface="微軟正黑體"/>
                <a:cs typeface="Allianz Neo"/>
              </a:rPr>
              <a:t>除了國防之外，在</a:t>
            </a:r>
            <a:r>
              <a:rPr dirty="0" err="1" sz="1000">
                <a:solidFill>
                  <a:srgbClr val="454547"/>
                </a:solidFill>
                <a:latin charset="-120" panose="020B0604030504040204" pitchFamily="34" typeface="微軟正黑體"/>
                <a:ea charset="-120" panose="020B0604030504040204" pitchFamily="34" typeface="微軟正黑體"/>
                <a:cs typeface="Allianz Neo"/>
              </a:rPr>
              <a:t>技術</a:t>
            </a:r>
            <a:r>
              <a:rPr dirty="0" err="1" spc="-10" sz="1000">
                <a:solidFill>
                  <a:srgbClr val="454547"/>
                </a:solidFill>
                <a:latin charset="-120" panose="020B0604030504040204" pitchFamily="34" typeface="微軟正黑體"/>
                <a:ea charset="-120" panose="020B0604030504040204" pitchFamily="34" typeface="微軟正黑體"/>
                <a:cs typeface="Allianz Neo"/>
              </a:rPr>
              <a:t>再</a:t>
            </a:r>
            <a:r>
              <a:rPr altLang="en-US" dirty="0" lang="zh-TW" spc="-10" sz="1000">
                <a:solidFill>
                  <a:srgbClr val="454547"/>
                </a:solidFill>
                <a:latin charset="-120" panose="020B0604030504040204" pitchFamily="34" typeface="微軟正黑體"/>
                <a:ea charset="-120" panose="020B0604030504040204" pitchFamily="34" typeface="微軟正黑體"/>
                <a:cs typeface="Allianz Neo"/>
              </a:rPr>
              <a:t>次</a:t>
            </a:r>
            <a:r>
              <a:rPr dirty="0" err="1" spc="-10" sz="1000">
                <a:solidFill>
                  <a:srgbClr val="454547"/>
                </a:solidFill>
                <a:latin charset="-120" panose="020B0604030504040204" pitchFamily="34" typeface="微軟正黑體"/>
                <a:ea charset="-120" panose="020B0604030504040204" pitchFamily="34" typeface="微軟正黑體"/>
                <a:cs typeface="Allianz Neo"/>
              </a:rPr>
              <a:t>工業化</a:t>
            </a:r>
            <a:r>
              <a:rPr dirty="0" err="1" sz="1000">
                <a:solidFill>
                  <a:srgbClr val="454547"/>
                </a:solidFill>
                <a:latin charset="-120" panose="020B0604030504040204" pitchFamily="34" typeface="微軟正黑體"/>
                <a:ea charset="-120" panose="020B0604030504040204" pitchFamily="34" typeface="微軟正黑體"/>
                <a:cs typeface="Allianz Neo"/>
              </a:rPr>
              <a:t>的帶動下</a:t>
            </a:r>
            <a:r>
              <a:rPr dirty="0" err="1" spc="-10" sz="1000">
                <a:solidFill>
                  <a:srgbClr val="454547"/>
                </a:solidFill>
                <a:latin charset="-120" panose="020B0604030504040204" pitchFamily="34" typeface="微軟正黑體"/>
                <a:ea charset="-120" panose="020B0604030504040204" pitchFamily="34" typeface="微軟正黑體"/>
                <a:cs typeface="Allianz Neo"/>
              </a:rPr>
              <a:t>，航太、</a:t>
            </a:r>
            <a:r>
              <a:rPr dirty="0" err="1" sz="1000">
                <a:solidFill>
                  <a:srgbClr val="454547"/>
                </a:solidFill>
                <a:latin charset="-120" panose="020B0604030504040204" pitchFamily="34" typeface="微軟正黑體"/>
                <a:ea charset="-120" panose="020B0604030504040204" pitchFamily="34" typeface="微軟正黑體"/>
                <a:cs typeface="Allianz Neo"/>
              </a:rPr>
              <a:t>基礎建設和</a:t>
            </a:r>
            <a:r>
              <a:rPr dirty="0" err="1" spc="-10" sz="1000">
                <a:solidFill>
                  <a:srgbClr val="454547"/>
                </a:solidFill>
                <a:latin charset="-120" panose="020B0604030504040204" pitchFamily="34" typeface="微軟正黑體"/>
                <a:ea charset="-120" panose="020B0604030504040204" pitchFamily="34" typeface="微軟正黑體"/>
                <a:cs typeface="Allianz Neo"/>
              </a:rPr>
              <a:t>網路安全等</a:t>
            </a:r>
            <a:r>
              <a:rPr dirty="0" err="1" sz="1000">
                <a:solidFill>
                  <a:srgbClr val="454547"/>
                </a:solidFill>
                <a:latin charset="-120" panose="020B0604030504040204" pitchFamily="34" typeface="微軟正黑體"/>
                <a:ea charset="-120" panose="020B0604030504040204" pitchFamily="34" typeface="微軟正黑體"/>
                <a:cs typeface="Allianz Neo"/>
              </a:rPr>
              <a:t>領域也將出現機會</a:t>
            </a:r>
            <a:r>
              <a:rPr dirty="0" spc="-10"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有利於那些能夠充分利用人工智慧和技術快速發展的企業。能源轉型和對能源自主的期待，將推動對綠色技術的投資，特別是在永續交通、能源效率和發展循環經濟的領域。</a:t>
            </a:r>
            <a:endParaRPr dirty="0" sz="1000">
              <a:latin charset="-120" panose="020B0604030504040204" pitchFamily="34" typeface="微軟正黑體"/>
              <a:ea charset="-120" panose="020B0604030504040204" pitchFamily="34" typeface="微軟正黑體"/>
              <a:cs typeface="Allianz Neo"/>
            </a:endParaRPr>
          </a:p>
        </p:txBody>
      </p:sp>
      <p:sp>
        <p:nvSpPr>
          <p:cNvPr id="9" name="object 9"/>
          <p:cNvSpPr txBox="1"/>
          <p:nvPr/>
        </p:nvSpPr>
        <p:spPr>
          <a:xfrm>
            <a:off x="4961299" y="819602"/>
            <a:ext cx="1924685" cy="1102866"/>
          </a:xfrm>
          <a:prstGeom prst="rect">
            <a:avLst/>
          </a:prstGeom>
        </p:spPr>
        <p:txBody>
          <a:bodyPr bIns="0" lIns="0" rIns="0" rtlCol="0" tIns="25400" vert="horz" wrap="square">
            <a:spAutoFit/>
          </a:bodyPr>
          <a:lstStyle/>
          <a:p>
            <a:pPr marL="12700">
              <a:lnSpc>
                <a:spcPct val="100000"/>
              </a:lnSpc>
              <a:spcBef>
                <a:spcPts val="200"/>
              </a:spcBef>
            </a:pPr>
            <a:r>
              <a:rPr dirty="0" err="1" sz="1000">
                <a:solidFill>
                  <a:srgbClr val="454547"/>
                </a:solidFill>
                <a:latin charset="-120" panose="020B0604030504040204" pitchFamily="34" typeface="微軟正黑體"/>
                <a:ea charset="-120" panose="020B0604030504040204" pitchFamily="34" typeface="微軟正黑體"/>
                <a:cs typeface="Allianz Neo"/>
              </a:rPr>
              <a:t>然而，我們也可能</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看到其他幾個領域受益。例如，生物技術以及人類和動物健康行業將從供應鏈重組和歐洲獨立自主的趨勢中獲得順風。所有這些趨勢都將推動金融和保險行業的創新和成長，以促進資本流動和歐洲企業的財務獨立。</a:t>
            </a:r>
            <a:endParaRPr dirty="0" sz="1000">
              <a:latin charset="-120" panose="020B0604030504040204" pitchFamily="34" typeface="微軟正黑體"/>
              <a:ea charset="-120" panose="020B0604030504040204" pitchFamily="34" typeface="微軟正黑體"/>
              <a:cs typeface="Allianz Neo"/>
            </a:endParaRPr>
          </a:p>
        </p:txBody>
      </p:sp>
      <p:sp>
        <p:nvSpPr>
          <p:cNvPr id="10" name="object 10"/>
          <p:cNvSpPr txBox="1"/>
          <p:nvPr/>
        </p:nvSpPr>
        <p:spPr>
          <a:xfrm>
            <a:off x="4961299" y="3282624"/>
            <a:ext cx="2125980" cy="2620526"/>
          </a:xfrm>
          <a:prstGeom prst="rect">
            <a:avLst/>
          </a:prstGeom>
        </p:spPr>
        <p:txBody>
          <a:bodyPr bIns="0" lIns="0" rIns="0" rtlCol="0" tIns="12700" vert="horz" wrap="square">
            <a:spAutoFit/>
          </a:bodyPr>
          <a:lstStyle/>
          <a:p>
            <a:pPr marL="696595" marR="464184">
              <a:lnSpc>
                <a:spcPct val="108300"/>
              </a:lnSpc>
              <a:spcBef>
                <a:spcPts val="100"/>
              </a:spcBef>
            </a:pPr>
            <a:r>
              <a:rPr dirty="0" spc="-10" sz="1300">
                <a:solidFill>
                  <a:srgbClr val="005291"/>
                </a:solidFill>
                <a:latin charset="-120" panose="020B0604030504040204" pitchFamily="34" typeface="微軟正黑體"/>
                <a:ea charset="-120" panose="020B0604030504040204" pitchFamily="34" typeface="微軟正黑體"/>
                <a:cs typeface="Allianz Neo"/>
              </a:rPr>
              <a:t>市場機會</a:t>
            </a:r>
            <a:endParaRPr dirty="0" sz="1300">
              <a:latin charset="-120" panose="020B0604030504040204" pitchFamily="34" typeface="微軟正黑體"/>
              <a:ea charset="-120" panose="020B0604030504040204" pitchFamily="34" typeface="微軟正黑體"/>
              <a:cs typeface="Allianz Neo"/>
            </a:endParaRPr>
          </a:p>
          <a:p>
            <a:pPr indent="683895" marL="12700" marR="80645">
              <a:lnSpc>
                <a:spcPct val="108300"/>
              </a:lnSpc>
              <a:spcBef>
                <a:spcPts val="625"/>
              </a:spcBef>
            </a:pPr>
            <a:r>
              <a:rPr dirty="0" err="1" sz="1000">
                <a:solidFill>
                  <a:srgbClr val="454547"/>
                </a:solidFill>
                <a:latin charset="-120" panose="020B0604030504040204" pitchFamily="34" typeface="微軟正黑體"/>
                <a:ea charset="-120" panose="020B0604030504040204" pitchFamily="34" typeface="微軟正黑體"/>
                <a:cs typeface="Allianz Neo"/>
              </a:rPr>
              <a:t>從</a:t>
            </a:r>
            <a:r>
              <a:rPr dirty="0" err="1" spc="-10" sz="1000">
                <a:solidFill>
                  <a:srgbClr val="454547"/>
                </a:solidFill>
                <a:latin charset="-120" panose="020B0604030504040204" pitchFamily="34" typeface="微軟正黑體"/>
                <a:ea charset="-120" panose="020B0604030504040204" pitchFamily="34" typeface="微軟正黑體"/>
                <a:cs typeface="Allianz Neo"/>
              </a:rPr>
              <a:t>投資的</a:t>
            </a:r>
            <a:r>
              <a:rPr dirty="0" err="1" sz="1000">
                <a:solidFill>
                  <a:srgbClr val="454547"/>
                </a:solidFill>
                <a:latin charset="-120" panose="020B0604030504040204" pitchFamily="34" typeface="微軟正黑體"/>
                <a:ea charset="-120" panose="020B0604030504040204" pitchFamily="34" typeface="微軟正黑體"/>
                <a:cs typeface="Allianz Neo"/>
              </a:rPr>
              <a:t>角度來看</a:t>
            </a:r>
            <a:r>
              <a:rPr dirty="0"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長期趨勢為多個行業提供了中長期機會。關鍵在於我們所謂的技術催化劑</a:t>
            </a:r>
            <a:r>
              <a:rPr altLang="zh-TW" dirty="0" lang="en-US" sz="1000">
                <a:solidFill>
                  <a:srgbClr val="454547"/>
                </a:solidFill>
                <a:latin charset="-120" panose="020B0604030504040204" pitchFamily="34" typeface="微軟正黑體"/>
                <a:ea charset="-120" panose="020B0604030504040204" pitchFamily="34" typeface="微軟正黑體"/>
                <a:cs typeface="Allianz Neo"/>
              </a:rPr>
              <a:t>——</a:t>
            </a:r>
            <a:r>
              <a:rPr altLang="en-US" dirty="0" lang="zh-TW" sz="1000">
                <a:solidFill>
                  <a:srgbClr val="454547"/>
                </a:solidFill>
                <a:latin charset="-120" panose="020B0604030504040204" pitchFamily="34" typeface="微軟正黑體"/>
                <a:ea charset="-120" panose="020B0604030504040204" pitchFamily="34" typeface="微軟正黑體"/>
                <a:cs typeface="Allianz Neo"/>
              </a:rPr>
              <a:t>不僅限於傳統科技或資訊技術行業，而是涉及數位轉型、網路安全與國防以及綠色轉型各方面的企業。事實上，在這方面，識別那些將成為未來歐洲領軍企業的公司至關重要，這些公司在其他現有趨勢的關鍵領域提供全球領導力和卓越表現。因此，歐洲主權無疑將依賴當前的市場領導者加大力度，但也將依賴今天的小型和中型企業，這些企業將在未來數年和數十年支持歐洲的轉型。</a:t>
            </a:r>
            <a:endParaRPr dirty="0" sz="1000">
              <a:latin charset="-120" panose="020B0604030504040204" pitchFamily="34" typeface="微軟正黑體"/>
              <a:ea charset="-120" panose="020B0604030504040204" pitchFamily="34" typeface="微軟正黑體"/>
              <a:cs typeface="Allianz Neo"/>
            </a:endParaRPr>
          </a:p>
        </p:txBody>
      </p:sp>
      <p:grpSp>
        <p:nvGrpSpPr>
          <p:cNvPr id="11" name="object 11"/>
          <p:cNvGrpSpPr/>
          <p:nvPr/>
        </p:nvGrpSpPr>
        <p:grpSpPr>
          <a:xfrm>
            <a:off x="518575" y="4176001"/>
            <a:ext cx="403225" cy="612775"/>
            <a:chOff x="518575" y="4176001"/>
            <a:chExt cx="403225" cy="612775"/>
          </a:xfrm>
        </p:grpSpPr>
        <p:sp>
          <p:nvSpPr>
            <p:cNvPr id="12" name="object 12"/>
            <p:cNvSpPr/>
            <p:nvPr/>
          </p:nvSpPr>
          <p:spPr>
            <a:xfrm>
              <a:off x="591003" y="4182351"/>
              <a:ext cx="216535" cy="454659"/>
            </a:xfrm>
            <a:custGeom>
              <a:avLst/>
              <a:gdLst/>
              <a:ahLst/>
              <a:cxnLst/>
              <a:rect b="b" l="l" r="r" t="t"/>
              <a:pathLst>
                <a:path h="454660" w="216534">
                  <a:moveTo>
                    <a:pt x="216319" y="454215"/>
                  </a:moveTo>
                  <a:lnTo>
                    <a:pt x="191785" y="423868"/>
                  </a:lnTo>
                  <a:lnTo>
                    <a:pt x="109395" y="285517"/>
                  </a:lnTo>
                  <a:lnTo>
                    <a:pt x="51260" y="150507"/>
                  </a:lnTo>
                  <a:lnTo>
                    <a:pt x="13475" y="43529"/>
                  </a:lnTo>
                  <a:lnTo>
                    <a:pt x="0" y="0"/>
                  </a:lnTo>
                  <a:lnTo>
                    <a:pt x="59673" y="29733"/>
                  </a:lnTo>
                  <a:lnTo>
                    <a:pt x="96337" y="64606"/>
                  </a:lnTo>
                  <a:lnTo>
                    <a:pt x="125088" y="127085"/>
                  </a:lnTo>
                  <a:lnTo>
                    <a:pt x="161023" y="239636"/>
                  </a:lnTo>
                </a:path>
              </a:pathLst>
            </a:custGeom>
            <a:ln w="12700">
              <a:solidFill>
                <a:srgbClr val="0B7FB5"/>
              </a:solidFill>
            </a:ln>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pic>
          <p:nvPicPr>
            <p:cNvPr id="13" name="object 13"/>
            <p:cNvPicPr/>
            <p:nvPr/>
          </p:nvPicPr>
          <p:blipFill>
            <a:blip cstate="print" r:embed="rId2"/>
            <a:stretch>
              <a:fillRect/>
            </a:stretch>
          </p:blipFill>
          <p:spPr>
            <a:xfrm>
              <a:off x="537490" y="4439323"/>
              <a:ext cx="345762" cy="288251"/>
            </a:xfrm>
            <a:prstGeom prst="rect">
              <a:avLst/>
            </a:prstGeom>
          </p:spPr>
        </p:pic>
        <p:sp>
          <p:nvSpPr>
            <p:cNvPr id="14" name="object 14"/>
            <p:cNvSpPr/>
            <p:nvPr/>
          </p:nvSpPr>
          <p:spPr>
            <a:xfrm>
              <a:off x="524925" y="4697704"/>
              <a:ext cx="390525" cy="85090"/>
            </a:xfrm>
            <a:custGeom>
              <a:avLst/>
              <a:gdLst/>
              <a:ahLst/>
              <a:cxnLst/>
              <a:rect b="b" l="l" r="r" t="t"/>
              <a:pathLst>
                <a:path h="85089" w="390525">
                  <a:moveTo>
                    <a:pt x="72364" y="37388"/>
                  </a:moveTo>
                  <a:lnTo>
                    <a:pt x="96252" y="13109"/>
                  </a:lnTo>
                  <a:lnTo>
                    <a:pt x="112256" y="1655"/>
                  </a:lnTo>
                  <a:lnTo>
                    <a:pt x="127616" y="0"/>
                  </a:lnTo>
                  <a:lnTo>
                    <a:pt x="149567" y="5117"/>
                  </a:lnTo>
                  <a:lnTo>
                    <a:pt x="162357" y="13010"/>
                  </a:lnTo>
                  <a:lnTo>
                    <a:pt x="174780" y="25285"/>
                  </a:lnTo>
                  <a:lnTo>
                    <a:pt x="188951" y="35921"/>
                  </a:lnTo>
                  <a:lnTo>
                    <a:pt x="206984" y="38899"/>
                  </a:lnTo>
                  <a:lnTo>
                    <a:pt x="224949" y="33176"/>
                  </a:lnTo>
                  <a:lnTo>
                    <a:pt x="239660" y="24142"/>
                  </a:lnTo>
                  <a:lnTo>
                    <a:pt x="254349" y="15432"/>
                  </a:lnTo>
                  <a:lnTo>
                    <a:pt x="272249" y="10680"/>
                  </a:lnTo>
                  <a:lnTo>
                    <a:pt x="290736" y="12875"/>
                  </a:lnTo>
                  <a:lnTo>
                    <a:pt x="305862" y="19657"/>
                  </a:lnTo>
                  <a:lnTo>
                    <a:pt x="318875" y="26666"/>
                  </a:lnTo>
                  <a:lnTo>
                    <a:pt x="331025" y="29540"/>
                  </a:lnTo>
                  <a:lnTo>
                    <a:pt x="343192" y="29772"/>
                  </a:lnTo>
                  <a:lnTo>
                    <a:pt x="356254" y="29540"/>
                  </a:lnTo>
                  <a:lnTo>
                    <a:pt x="371487" y="25478"/>
                  </a:lnTo>
                  <a:lnTo>
                    <a:pt x="390169" y="14223"/>
                  </a:lnTo>
                </a:path>
                <a:path h="85089" w="390525">
                  <a:moveTo>
                    <a:pt x="0" y="84505"/>
                  </a:moveTo>
                  <a:lnTo>
                    <a:pt x="6667" y="41522"/>
                  </a:lnTo>
                  <a:lnTo>
                    <a:pt x="20958" y="23390"/>
                  </a:lnTo>
                  <a:lnTo>
                    <a:pt x="53731" y="26684"/>
                  </a:lnTo>
                  <a:lnTo>
                    <a:pt x="115849" y="47980"/>
                  </a:lnTo>
                  <a:lnTo>
                    <a:pt x="157452" y="64182"/>
                  </a:lnTo>
                  <a:lnTo>
                    <a:pt x="192297" y="76916"/>
                  </a:lnTo>
                  <a:lnTo>
                    <a:pt x="225056" y="82992"/>
                  </a:lnTo>
                  <a:lnTo>
                    <a:pt x="260402" y="79221"/>
                  </a:lnTo>
                  <a:lnTo>
                    <a:pt x="303007" y="62412"/>
                  </a:lnTo>
                  <a:lnTo>
                    <a:pt x="357543" y="29374"/>
                  </a:lnTo>
                </a:path>
              </a:pathLst>
            </a:custGeom>
            <a:ln w="12700">
              <a:solidFill>
                <a:srgbClr val="0B7FB5"/>
              </a:solidFill>
            </a:ln>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pic>
          <p:nvPicPr>
            <p:cNvPr id="15" name="object 15"/>
            <p:cNvPicPr/>
            <p:nvPr/>
          </p:nvPicPr>
          <p:blipFill>
            <a:blip cstate="print" r:embed="rId3"/>
            <a:stretch>
              <a:fillRect/>
            </a:stretch>
          </p:blipFill>
          <p:spPr>
            <a:xfrm>
              <a:off x="646400" y="4404557"/>
              <a:ext cx="145708" cy="192512"/>
            </a:xfrm>
            <a:prstGeom prst="rect">
              <a:avLst/>
            </a:prstGeom>
          </p:spPr>
        </p:pic>
      </p:grpSp>
      <p:sp>
        <p:nvSpPr>
          <p:cNvPr id="16" name="object 16"/>
          <p:cNvSpPr/>
          <p:nvPr/>
        </p:nvSpPr>
        <p:spPr>
          <a:xfrm>
            <a:off x="4980346" y="3363348"/>
            <a:ext cx="491490" cy="379730"/>
          </a:xfrm>
          <a:custGeom>
            <a:avLst/>
            <a:gdLst/>
            <a:ahLst/>
            <a:cxnLst/>
            <a:rect b="b" l="l" r="r" t="t"/>
            <a:pathLst>
              <a:path h="379729" w="491489">
                <a:moveTo>
                  <a:pt x="181127" y="379691"/>
                </a:moveTo>
                <a:lnTo>
                  <a:pt x="310197" y="379691"/>
                </a:lnTo>
              </a:path>
              <a:path h="379729" w="491489">
                <a:moveTo>
                  <a:pt x="245516" y="316509"/>
                </a:moveTo>
                <a:lnTo>
                  <a:pt x="245516" y="379628"/>
                </a:lnTo>
              </a:path>
              <a:path h="379729" w="491489">
                <a:moveTo>
                  <a:pt x="460286" y="316572"/>
                </a:moveTo>
                <a:lnTo>
                  <a:pt x="472225" y="314074"/>
                </a:lnTo>
                <a:lnTo>
                  <a:pt x="482098" y="307308"/>
                </a:lnTo>
                <a:lnTo>
                  <a:pt x="488818" y="297370"/>
                </a:lnTo>
                <a:lnTo>
                  <a:pt x="491299" y="285356"/>
                </a:lnTo>
                <a:lnTo>
                  <a:pt x="491299" y="31216"/>
                </a:lnTo>
                <a:lnTo>
                  <a:pt x="488818" y="19202"/>
                </a:lnTo>
                <a:lnTo>
                  <a:pt x="482098" y="9264"/>
                </a:lnTo>
                <a:lnTo>
                  <a:pt x="472225" y="2498"/>
                </a:lnTo>
                <a:lnTo>
                  <a:pt x="460286" y="0"/>
                </a:lnTo>
                <a:lnTo>
                  <a:pt x="31026" y="0"/>
                </a:lnTo>
                <a:lnTo>
                  <a:pt x="19084" y="2498"/>
                </a:lnTo>
                <a:lnTo>
                  <a:pt x="9207" y="9264"/>
                </a:lnTo>
                <a:lnTo>
                  <a:pt x="2483" y="19202"/>
                </a:lnTo>
                <a:lnTo>
                  <a:pt x="0" y="31216"/>
                </a:lnTo>
                <a:lnTo>
                  <a:pt x="0" y="285356"/>
                </a:lnTo>
                <a:lnTo>
                  <a:pt x="2483" y="297370"/>
                </a:lnTo>
                <a:lnTo>
                  <a:pt x="9207" y="307308"/>
                </a:lnTo>
                <a:lnTo>
                  <a:pt x="19084" y="314074"/>
                </a:lnTo>
                <a:lnTo>
                  <a:pt x="31026" y="316572"/>
                </a:lnTo>
                <a:lnTo>
                  <a:pt x="460286" y="316572"/>
                </a:lnTo>
                <a:close/>
              </a:path>
              <a:path h="379729" w="491489">
                <a:moveTo>
                  <a:pt x="115836" y="62572"/>
                </a:moveTo>
                <a:lnTo>
                  <a:pt x="115836" y="254723"/>
                </a:lnTo>
                <a:lnTo>
                  <a:pt x="385013" y="254723"/>
                </a:lnTo>
              </a:path>
              <a:path h="379729" w="491489">
                <a:moveTo>
                  <a:pt x="115963" y="157353"/>
                </a:moveTo>
                <a:lnTo>
                  <a:pt x="228854" y="93167"/>
                </a:lnTo>
                <a:lnTo>
                  <a:pt x="278841" y="122072"/>
                </a:lnTo>
                <a:lnTo>
                  <a:pt x="382727" y="56705"/>
                </a:lnTo>
              </a:path>
              <a:path h="379729" w="491489">
                <a:moveTo>
                  <a:pt x="170929" y="254279"/>
                </a:moveTo>
                <a:lnTo>
                  <a:pt x="170929" y="174459"/>
                </a:lnTo>
              </a:path>
              <a:path h="379729" w="491489">
                <a:moveTo>
                  <a:pt x="217081" y="254723"/>
                </a:moveTo>
                <a:lnTo>
                  <a:pt x="217068" y="146875"/>
                </a:lnTo>
              </a:path>
              <a:path h="379729" w="491489">
                <a:moveTo>
                  <a:pt x="263207" y="254622"/>
                </a:moveTo>
                <a:lnTo>
                  <a:pt x="263207" y="159689"/>
                </a:lnTo>
              </a:path>
              <a:path h="379729" w="491489">
                <a:moveTo>
                  <a:pt x="309346" y="254622"/>
                </a:moveTo>
                <a:lnTo>
                  <a:pt x="309346" y="149542"/>
                </a:lnTo>
              </a:path>
              <a:path h="379729" w="491489">
                <a:moveTo>
                  <a:pt x="355498" y="254622"/>
                </a:moveTo>
                <a:lnTo>
                  <a:pt x="355498" y="120497"/>
                </a:lnTo>
              </a:path>
              <a:path h="379729" w="491489">
                <a:moveTo>
                  <a:pt x="358609" y="47701"/>
                </a:moveTo>
                <a:lnTo>
                  <a:pt x="389077" y="54317"/>
                </a:lnTo>
                <a:lnTo>
                  <a:pt x="381025" y="84988"/>
                </a:lnTo>
              </a:path>
            </a:pathLst>
          </a:custGeom>
          <a:ln w="12700">
            <a:solidFill>
              <a:srgbClr val="0B7FB5"/>
            </a:solidFill>
          </a:ln>
        </p:spPr>
        <p:txBody>
          <a:bodyPr bIns="0" lIns="0" rIns="0" rtlCol="0" tIns="0" wrap="square"/>
          <a:lstStyle/>
          <a:p>
            <a:endParaRPr>
              <a:latin charset="-120" panose="020B0604030504040204" pitchFamily="34" typeface="微軟正黑體"/>
              <a:ea charset="-120" panose="020B0604030504040204" pitchFamily="34" typeface="微軟正黑體"/>
            </a:endParaRP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showMasterSp="0">
  <p:cSld>
    <p:spTree>
      <p:nvGrpSpPr>
        <p:cNvPr id="1" name=""/>
        <p:cNvGrpSpPr/>
        <p:nvPr/>
      </p:nvGrpSpPr>
      <p:grpSpPr>
        <a:xfrm>
          <a:off x="0" y="0"/>
          <a:ext cx="0" cy="0"/>
          <a:chOff x="0" y="0"/>
          <a:chExt cx="0" cy="0"/>
        </a:xfrm>
      </p:grpSpPr>
      <p:sp>
        <p:nvSpPr>
          <p:cNvPr id="2" name="object 2"/>
          <p:cNvSpPr txBox="1"/>
          <p:nvPr/>
        </p:nvSpPr>
        <p:spPr>
          <a:xfrm>
            <a:off x="473299" y="449325"/>
            <a:ext cx="2399030" cy="135935"/>
          </a:xfrm>
          <a:prstGeom prst="rect">
            <a:avLst/>
          </a:prstGeom>
        </p:spPr>
        <p:txBody>
          <a:bodyPr bIns="0" lIns="0" rIns="0" rtlCol="0" tIns="12700" vert="horz" wrap="square">
            <a:spAutoFit/>
          </a:bodyPr>
          <a:lstStyle/>
          <a:p>
            <a:pPr marL="12700">
              <a:lnSpc>
                <a:spcPct val="100000"/>
              </a:lnSpc>
              <a:spcBef>
                <a:spcPts val="100"/>
              </a:spcBef>
            </a:pPr>
            <a:r>
              <a:rPr altLang="en-US" b="1" dirty="0" lang="zh-TW" spc="45" sz="800">
                <a:solidFill>
                  <a:srgbClr val="005291"/>
                </a:solidFill>
                <a:latin charset="-120" panose="020B0604030504040204" pitchFamily="34" typeface="微軟正黑體"/>
                <a:ea charset="-120" panose="020B0604030504040204" pitchFamily="34" typeface="微軟正黑體"/>
                <a:cs typeface="Allianz Neo"/>
              </a:rPr>
              <a:t>歐洲主權</a:t>
            </a:r>
            <a:r>
              <a:rPr altLang="en-US" b="1" dirty="0" lang="zh-TW" sz="800">
                <a:solidFill>
                  <a:srgbClr val="0B7FB5"/>
                </a:solidFill>
                <a:latin charset="-120" panose="020B0604030504040204" pitchFamily="34" typeface="微軟正黑體"/>
                <a:ea charset="-120" panose="020B0604030504040204" pitchFamily="34" typeface="微軟正黑體"/>
                <a:cs typeface="Allianz Neo"/>
              </a:rPr>
              <a:t>作為投資機會</a:t>
            </a:r>
            <a:endParaRPr altLang="en-US" dirty="0" lang="zh-TW" sz="800">
              <a:latin charset="-120" panose="020B0604030504040204" pitchFamily="34" typeface="微軟正黑體"/>
              <a:ea charset="-120" panose="020B0604030504040204" pitchFamily="34" typeface="微軟正黑體"/>
              <a:cs typeface="Allianz Neo"/>
            </a:endParaRPr>
          </a:p>
        </p:txBody>
      </p:sp>
      <p:sp>
        <p:nvSpPr>
          <p:cNvPr id="3" name="object 3"/>
          <p:cNvSpPr txBox="1"/>
          <p:nvPr/>
        </p:nvSpPr>
        <p:spPr>
          <a:xfrm>
            <a:off x="474149" y="3984563"/>
            <a:ext cx="6604000" cy="2174057"/>
          </a:xfrm>
          <a:prstGeom prst="rect">
            <a:avLst/>
          </a:prstGeom>
        </p:spPr>
        <p:txBody>
          <a:bodyPr bIns="0" lIns="0" rIns="0" rtlCol="0" tIns="12700" vert="horz" wrap="square">
            <a:spAutoFit/>
          </a:bodyPr>
          <a:lstStyle/>
          <a:p>
            <a:pPr marL="12700" marR="33655">
              <a:lnSpc>
                <a:spcPct val="108300"/>
              </a:lnSpc>
              <a:spcBef>
                <a:spcPts val="100"/>
              </a:spcBef>
            </a:pPr>
            <a:br>
              <a:rPr altLang="en-US" dirty="0" lang="zh-TW" sz="1050"/>
            </a:br>
            <a:r>
              <a:rPr altLang="en-US" b="0" dirty="0" i="0" lang="zh-TW" sz="1000">
                <a:solidFill>
                  <a:srgbClr val="3C3C3C"/>
                </a:solidFill>
                <a:effectLst/>
                <a:latin charset="0" panose="020B0504020203020204" pitchFamily="34" typeface="Allianz Neo"/>
              </a:rPr>
              <a:t>安聯證券投資信託股份有限公司 </a:t>
            </a:r>
            <a:r>
              <a:rPr altLang="zh-TW" b="0" dirty="0" i="0" lang="en-US" sz="1000">
                <a:solidFill>
                  <a:srgbClr val="3C3C3C"/>
                </a:solidFill>
                <a:effectLst/>
                <a:latin charset="0" panose="020B0504020203020204" pitchFamily="34" typeface="Allianz Neo"/>
              </a:rPr>
              <a:t>| </a:t>
            </a:r>
            <a:r>
              <a:rPr altLang="en-US" b="0" dirty="0" i="0" lang="zh-TW" sz="1000">
                <a:solidFill>
                  <a:srgbClr val="3C3C3C"/>
                </a:solidFill>
                <a:effectLst/>
                <a:latin charset="0" panose="020B0504020203020204" pitchFamily="34" typeface="Allianz Neo"/>
              </a:rPr>
              <a:t>地址：台北市</a:t>
            </a:r>
            <a:r>
              <a:rPr altLang="zh-TW" b="0" dirty="0" i="0" lang="en-US" sz="1000">
                <a:solidFill>
                  <a:srgbClr val="3C3C3C"/>
                </a:solidFill>
                <a:effectLst/>
                <a:latin charset="0" panose="020B0504020203020204" pitchFamily="34" typeface="Allianz Neo"/>
              </a:rPr>
              <a:t>104016</a:t>
            </a:r>
            <a:r>
              <a:rPr altLang="en-US" b="0" dirty="0" i="0" lang="zh-TW" sz="1000">
                <a:solidFill>
                  <a:srgbClr val="3C3C3C"/>
                </a:solidFill>
                <a:effectLst/>
                <a:latin charset="0" panose="020B0504020203020204" pitchFamily="34" typeface="Allianz Neo"/>
              </a:rPr>
              <a:t>中山北路</a:t>
            </a:r>
            <a:r>
              <a:rPr altLang="zh-TW" b="0" dirty="0" i="0" lang="en-US" sz="1000">
                <a:solidFill>
                  <a:srgbClr val="3C3C3C"/>
                </a:solidFill>
                <a:effectLst/>
                <a:latin charset="0" panose="020B0504020203020204" pitchFamily="34" typeface="Allianz Neo"/>
              </a:rPr>
              <a:t>2</a:t>
            </a:r>
            <a:r>
              <a:rPr altLang="en-US" b="0" dirty="0" i="0" lang="zh-TW" sz="1000">
                <a:solidFill>
                  <a:srgbClr val="3C3C3C"/>
                </a:solidFill>
                <a:effectLst/>
                <a:latin charset="0" panose="020B0504020203020204" pitchFamily="34" typeface="Allianz Neo"/>
              </a:rPr>
              <a:t>段</a:t>
            </a:r>
            <a:r>
              <a:rPr altLang="zh-TW" b="0" dirty="0" i="0" lang="en-US" sz="1000">
                <a:solidFill>
                  <a:srgbClr val="3C3C3C"/>
                </a:solidFill>
                <a:effectLst/>
                <a:latin charset="0" panose="020B0504020203020204" pitchFamily="34" typeface="Allianz Neo"/>
              </a:rPr>
              <a:t>42</a:t>
            </a:r>
            <a:r>
              <a:rPr altLang="en-US" b="0" dirty="0" i="0" lang="zh-TW" sz="1000">
                <a:solidFill>
                  <a:srgbClr val="3C3C3C"/>
                </a:solidFill>
                <a:effectLst/>
                <a:latin charset="0" panose="020B0504020203020204" pitchFamily="34" typeface="Allianz Neo"/>
              </a:rPr>
              <a:t>號</a:t>
            </a:r>
            <a:r>
              <a:rPr altLang="zh-TW" b="0" dirty="0" i="0" lang="en-US" sz="1000">
                <a:solidFill>
                  <a:srgbClr val="3C3C3C"/>
                </a:solidFill>
                <a:effectLst/>
                <a:latin charset="0" panose="020B0504020203020204" pitchFamily="34" typeface="Allianz Neo"/>
              </a:rPr>
              <a:t>8</a:t>
            </a:r>
            <a:r>
              <a:rPr altLang="en-US" b="0" dirty="0" i="0" lang="zh-TW" sz="1000">
                <a:solidFill>
                  <a:srgbClr val="3C3C3C"/>
                </a:solidFill>
                <a:effectLst/>
                <a:latin charset="0" panose="020B0504020203020204" pitchFamily="34" typeface="Allianz Neo"/>
              </a:rPr>
              <a:t>樓 </a:t>
            </a:r>
            <a:r>
              <a:rPr altLang="zh-TW" b="0" dirty="0" i="0" lang="en-US" sz="1000">
                <a:solidFill>
                  <a:srgbClr val="3C3C3C"/>
                </a:solidFill>
                <a:effectLst/>
                <a:latin charset="0" panose="020B0504020203020204" pitchFamily="34" typeface="Allianz Neo"/>
              </a:rPr>
              <a:t>| </a:t>
            </a:r>
            <a:r>
              <a:rPr altLang="en-US" b="0" dirty="0" i="0" lang="zh-TW" sz="1000">
                <a:solidFill>
                  <a:srgbClr val="3C3C3C"/>
                </a:solidFill>
                <a:effectLst/>
                <a:latin charset="0" panose="020B0504020203020204" pitchFamily="34" typeface="Allianz Neo"/>
              </a:rPr>
              <a:t>客服專線：</a:t>
            </a:r>
            <a:r>
              <a:rPr altLang="zh-TW" b="0" dirty="0" i="0" lang="en-US" sz="1000">
                <a:solidFill>
                  <a:srgbClr val="3C3C3C"/>
                </a:solidFill>
                <a:effectLst/>
                <a:latin charset="0" panose="020B0504020203020204" pitchFamily="34" typeface="Allianz Neo"/>
              </a:rPr>
              <a:t>(02)8770-9828</a:t>
            </a:r>
            <a:br>
              <a:rPr altLang="en-US" dirty="0" lang="zh-TW" sz="1050"/>
            </a:br>
            <a:r>
              <a:rPr altLang="zh-TW" b="1" dirty="0" i="0" lang="en-US" sz="1100">
                <a:solidFill>
                  <a:srgbClr val="3C3C3C"/>
                </a:solidFill>
                <a:effectLst/>
                <a:latin charset="0" panose="020B0504020203020204" pitchFamily="34" typeface="Allianz Neo"/>
              </a:rPr>
              <a:t>【</a:t>
            </a:r>
            <a:r>
              <a:rPr altLang="en-US" b="1" dirty="0" i="0" lang="zh-TW" sz="1100">
                <a:solidFill>
                  <a:srgbClr val="3C3C3C"/>
                </a:solidFill>
                <a:effectLst/>
                <a:latin charset="0" panose="020B0504020203020204" pitchFamily="34" typeface="Allianz Neo"/>
              </a:rPr>
              <a:t>安聯投信 獨立經營管理</a:t>
            </a:r>
            <a:r>
              <a:rPr altLang="zh-TW" b="1" dirty="0" i="0" lang="en-US" sz="1100">
                <a:solidFill>
                  <a:srgbClr val="3C3C3C"/>
                </a:solidFill>
                <a:effectLst/>
                <a:latin charset="0" panose="020B0504020203020204" pitchFamily="34" typeface="Allianz Neo"/>
              </a:rPr>
              <a:t>】</a:t>
            </a:r>
            <a:r>
              <a:rPr altLang="zh-TW" b="0" dirty="0" i="0" lang="en-US" sz="1100">
                <a:solidFill>
                  <a:srgbClr val="3C3C3C"/>
                </a:solidFill>
                <a:effectLst/>
                <a:latin charset="0" panose="020B0504020203020204" pitchFamily="34" typeface="Allianz Neo"/>
              </a:rPr>
              <a:t>110</a:t>
            </a:r>
            <a:r>
              <a:rPr altLang="en-US" b="0" dirty="0" i="0" lang="zh-TW" sz="1100">
                <a:solidFill>
                  <a:srgbClr val="3C3C3C"/>
                </a:solidFill>
                <a:effectLst/>
                <a:latin charset="0" panose="020B0504020203020204" pitchFamily="34" typeface="Allianz Neo"/>
              </a:rPr>
              <a:t>金管投信新字第</a:t>
            </a:r>
            <a:r>
              <a:rPr altLang="zh-TW" b="0" dirty="0" i="0" lang="en-US" sz="1100">
                <a:solidFill>
                  <a:srgbClr val="3C3C3C"/>
                </a:solidFill>
                <a:effectLst/>
                <a:latin charset="0" panose="020B0504020203020204" pitchFamily="34" typeface="Allianz Neo"/>
              </a:rPr>
              <a:t>013</a:t>
            </a:r>
            <a:r>
              <a:rPr altLang="en-US" b="0" dirty="0" i="0" lang="zh-TW" sz="1100">
                <a:solidFill>
                  <a:srgbClr val="3C3C3C"/>
                </a:solidFill>
                <a:effectLst/>
                <a:latin charset="0" panose="020B0504020203020204" pitchFamily="34" typeface="Allianz Neo"/>
              </a:rPr>
              <a:t>號</a:t>
            </a:r>
            <a:br>
              <a:rPr altLang="en-US" dirty="0" lang="zh-TW" sz="1100"/>
            </a:br>
            <a:r>
              <a:rPr altLang="en-US" b="1" dirty="0" i="0" lang="zh-TW" sz="1100">
                <a:solidFill>
                  <a:srgbClr val="3C3C3C"/>
                </a:solidFill>
                <a:effectLst/>
                <a:latin charset="0" panose="020B0504020203020204" pitchFamily="34" typeface="Allianz Neo"/>
              </a:rPr>
              <a:t>投資涉及風險。投資的價值和收益可能會上升也可能下降，投資者可能無法收回全部投資本金。過往表現不代表未來 表現。本文屬於行銷溝通，僅基於提供資訊為目的。本文不構成購買、出售或持有任何有價證券的投資意見或推薦， 也不應被視為出售要約或招攬購買任何有價證券之要約。 本文中所表達的觀點和意見如有變更，恕不另行通知，這些觀點和意見是發行時本公司或其關係企業之觀點和意見。 本文所使用之數據來自各種被認定為可靠的來源，但無法保證其正確性或完整性，本公司對於因使用這些數據而引起 的任何直接或間接損失不承擔任何責任。不論形式為何，複製，發布，提取或傳輸本文內容都不被允許。 本文所述之投資機會未考慮任何特定人士的特定投資目標、財務狀況、知識、經驗或特定需求，因此無法獲保證。投 資人不能以本文取代其本身之判斷，且應完全為其投資及交易決定負責。本文提及個股僅為說明之用，不代表基金之必然持股，亦不代表任何金融商品之推介。</a:t>
            </a:r>
            <a:endParaRPr altLang="zh-TW" b="0" dirty="0" i="0" lang="en-US" sz="1100">
              <a:solidFill>
                <a:srgbClr val="3C3C3C"/>
              </a:solidFill>
              <a:effectLst/>
              <a:latin charset="0" panose="020B0504020203020204" pitchFamily="34" typeface="Allianz Neo"/>
            </a:endParaRPr>
          </a:p>
        </p:txBody>
      </p:sp>
      <p:sp>
        <p:nvSpPr>
          <p:cNvPr name="ADMASTER-STAMP!ADM-W4583544" id="4"/>
          <p:cNvSpPr txBox="true"/>
          <p:nvPr/>
        </p:nvSpPr>
        <p:spPr>
          <a:xfrm>
            <a:off x="6870700" y="10502900"/>
            <a:ext cx="3810000" cy="133091"/>
          </a:xfrm>
          <a:prstGeom prst="rect">
            <a:avLst/>
          </a:prstGeom>
        </p:spPr>
        <p:txBody>
          <a:bodyPr anchor="t" rtlCol="false" tIns="0" lIns="0" bIns="0" rIns="0" anchorCtr="false">
            <a:noAutofit/>
          </a:bodyPr>
          <a:lstStyle/>
          <a:p>
            <a:pPr algn="l">
              <a:defRPr/>
            </a:pPr>
            <a:r>
              <a:rPr lang="en-US" sz="600" b="false" i="false">
                <a:solidFill>
                  <a:srgbClr val="000000"/>
                </a:solidFill>
                <a:latin typeface="Helvetica"/>
              </a:rPr>
              <a:t>ADM-W4583544</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f52bd7e-3c10-4826-aa7f-7906a8970194">
      <Value>2</Value>
      <Value>1</Value>
    </TaxCatchAll>
    <k4e1c828ceaa42368f9451e53768eb72 xmlns="8f52bd7e-3c10-4826-aa7f-7906a8970194">
      <Terms xmlns="http://schemas.microsoft.com/office/infopath/2007/PartnerControls">
        <TermInfo xmlns="http://schemas.microsoft.com/office/infopath/2007/PartnerControls">
          <TermName xmlns="http://schemas.microsoft.com/office/infopath/2007/PartnerControls">IT User Services [51006800]</TermName>
          <TermId xmlns="http://schemas.microsoft.com/office/infopath/2007/PartnerControls">2cbd86fe-7c5f-45f7-9e64-418684a122f8</TermId>
        </TermInfo>
      </Terms>
    </k4e1c828ceaa42368f9451e53768eb72>
    <lcf76f155ced4ddcb4097134ff3c332f xmlns="f308f42e-fe02-4c9a-a933-ee3878346ec6">
      <Terms xmlns="http://schemas.microsoft.com/office/infopath/2007/PartnerControls"/>
    </lcf76f155ced4ddcb4097134ff3c332f>
    <fd4014056ecd469d948491749f9119a0 xmlns="8f52bd7e-3c10-4826-aa7f-7906a8970194">
      <Terms xmlns="http://schemas.microsoft.com/office/infopath/2007/PartnerControls">
        <TermInfo xmlns="http://schemas.microsoft.com/office/infopath/2007/PartnerControls">
          <TermName xmlns="http://schemas.microsoft.com/office/infopath/2007/PartnerControls">AllianzGI GmbH /HK Branch [DE0582]</TermName>
          <TermId xmlns="http://schemas.microsoft.com/office/infopath/2007/PartnerControls">cde493a2-ffdf-4a40-a534-a825d744416e</TermId>
        </TermInfo>
      </Terms>
    </fd4014056ecd469d948491749f9119a0>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E1BA209B325E24C8122972B489551B0" ma:contentTypeVersion="19" ma:contentTypeDescription="Create a new document." ma:contentTypeScope="" ma:versionID="53acb2848cd9f72acff992dd73274105">
  <xsd:schema xmlns:xsd="http://www.w3.org/2001/XMLSchema" xmlns:xs="http://www.w3.org/2001/XMLSchema" xmlns:p="http://schemas.microsoft.com/office/2006/metadata/properties" xmlns:ns2="8f52bd7e-3c10-4826-aa7f-7906a8970194" xmlns:ns3="f308f42e-fe02-4c9a-a933-ee3878346ec6" targetNamespace="http://schemas.microsoft.com/office/2006/metadata/properties" ma:root="true" ma:fieldsID="b930f2c0edb155b714b39836ea02ad3d" ns2:_="" ns3:_="">
    <xsd:import namespace="8f52bd7e-3c10-4826-aa7f-7906a8970194"/>
    <xsd:import namespace="f308f42e-fe02-4c9a-a933-ee3878346ec6"/>
    <xsd:element name="properties">
      <xsd:complexType>
        <xsd:sequence>
          <xsd:element name="documentManagement">
            <xsd:complexType>
              <xsd:all>
                <xsd:element ref="ns2:fd4014056ecd469d948491749f9119a0" minOccurs="0"/>
                <xsd:element ref="ns2:TaxCatchAll" minOccurs="0"/>
                <xsd:element ref="ns2:k4e1c828ceaa42368f9451e53768eb72" minOccurs="0"/>
                <xsd:element ref="ns3:MediaServiceMetadata" minOccurs="0"/>
                <xsd:element ref="ns3:MediaServiceFastMetadata" minOccurs="0"/>
                <xsd:element ref="ns3:MediaServiceObjectDetectorVersions" minOccurs="0"/>
                <xsd:element ref="ns3:lcf76f155ced4ddcb4097134ff3c332f"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element ref="ns2:SharedWithDetails" minOccurs="0"/>
                <xsd:element ref="ns2:SharedWithUser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52bd7e-3c10-4826-aa7f-7906a8970194" elementFormDefault="qualified">
    <xsd:import namespace="http://schemas.microsoft.com/office/2006/documentManagement/types"/>
    <xsd:import namespace="http://schemas.microsoft.com/office/infopath/2007/PartnerControls"/>
    <xsd:element name="fd4014056ecd469d948491749f9119a0" ma:index="9" ma:taxonomy="true" ma:internalName="fd4014056ecd469d948491749f9119a0" ma:taxonomyFieldName="LegalEntity" ma:displayName="Legal Entity" ma:fieldId="{fd401405-6ecd-469d-9484-91749f9119a0}" ma:sspId="87a1eaae-7a8c-4fb9-95e5-02576394bf43" ma:termSetId="0d815b7a-8cf2-468c-80d4-7c7098effba1"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14f0457e-bdea-4fe1-8aa4-13dcc6a72f8c}" ma:internalName="TaxCatchAll" ma:showField="CatchAllData" ma:web="8f52bd7e-3c10-4826-aa7f-7906a8970194">
      <xsd:complexType>
        <xsd:complexContent>
          <xsd:extension base="dms:MultiChoiceLookup">
            <xsd:sequence>
              <xsd:element name="Value" type="dms:Lookup" maxOccurs="unbounded" minOccurs="0" nillable="true"/>
            </xsd:sequence>
          </xsd:extension>
        </xsd:complexContent>
      </xsd:complexType>
    </xsd:element>
    <xsd:element name="k4e1c828ceaa42368f9451e53768eb72" ma:index="12" ma:taxonomy="true" ma:internalName="k4e1c828ceaa42368f9451e53768eb72" ma:taxonomyFieldName="OrganizationalUnit" ma:displayName="Organizational Unit" ma:fieldId="{44e1c828-ceaa-4236-8f94-51e53768eb72}" ma:sspId="87a1eaae-7a8c-4fb9-95e5-02576394bf43" ma:termSetId="978bed53-bf49-4616-bb3d-9b96a00683eb" ma:anchorId="00000000-0000-0000-0000-000000000000" ma:open="false" ma:isKeyword="false">
      <xsd:complexType>
        <xsd:sequence>
          <xsd:element ref="pc:Terms" minOccurs="0" maxOccurs="1"/>
        </xsd:sequence>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308f42e-fe02-4c9a-a933-ee3878346ec6"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7a1eaae-7a8c-4fb9-95e5-02576394bf43"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EF4BBE-650E-4DA6-95A1-90C3261DCA35}">
  <ds:schemaRefs>
    <ds:schemaRef ds:uri="http://schemas.microsoft.com/office/2006/metadata/properties"/>
    <ds:schemaRef ds:uri="http://schemas.microsoft.com/office/infopath/2007/PartnerControls"/>
    <ds:schemaRef ds:uri="8f52bd7e-3c10-4826-aa7f-7906a8970194"/>
    <ds:schemaRef ds:uri="f308f42e-fe02-4c9a-a933-ee3878346ec6"/>
  </ds:schemaRefs>
</ds:datastoreItem>
</file>

<file path=customXml/itemProps2.xml><?xml version="1.0" encoding="utf-8"?>
<ds:datastoreItem xmlns:ds="http://schemas.openxmlformats.org/officeDocument/2006/customXml" ds:itemID="{896E482E-D083-4E20-AD50-BCC3866DEDB4}">
  <ds:schemaRefs>
    <ds:schemaRef ds:uri="http://schemas.microsoft.com/sharepoint/v3/contenttype/forms"/>
  </ds:schemaRefs>
</ds:datastoreItem>
</file>

<file path=customXml/itemProps3.xml><?xml version="1.0" encoding="utf-8"?>
<ds:datastoreItem xmlns:ds="http://schemas.openxmlformats.org/officeDocument/2006/customXml" ds:itemID="{BB019674-142C-4ED4-9E45-F60AA48624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52bd7e-3c10-4826-aa7f-7906a8970194"/>
    <ds:schemaRef ds:uri="f308f42e-fe02-4c9a-a933-ee3878346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1041</Words>
  <Application>Microsoft Office PowerPoint</Application>
  <PresentationFormat>自訂</PresentationFormat>
  <Paragraphs>23</Paragraphs>
  <Slides>3</Slides>
  <Notes>0</Notes>
  <HiddenSlides>0</HiddenSlides>
  <MMClips>0</MMClips>
  <ScaleCrop>false</ScaleCrop>
  <HeadingPairs>
    <vt:vector size="6" baseType="variant">
      <vt:variant>
        <vt:lpstr>使用字型</vt:lpstr>
      </vt:variant>
      <vt:variant>
        <vt:i4>3</vt:i4>
      </vt:variant>
      <vt:variant>
        <vt:lpstr>佈景主題</vt:lpstr>
      </vt:variant>
      <vt:variant>
        <vt:i4>1</vt:i4>
      </vt:variant>
      <vt:variant>
        <vt:lpstr>投影片標題</vt:lpstr>
      </vt:variant>
      <vt:variant>
        <vt:i4>3</vt:i4>
      </vt:variant>
    </vt:vector>
  </HeadingPairs>
  <TitlesOfParts>
    <vt:vector size="7" baseType="lpstr">
      <vt:lpstr>微軟正黑體</vt:lpstr>
      <vt:lpstr>Allianz Neo</vt:lpstr>
      <vt:lpstr>Calibri</vt:lpstr>
      <vt:lpstr>Office Theme</vt:lpstr>
      <vt:lpstr>歐洲主權作為投資機會</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2025-06-06T07:42:42Z</dcterms:created>
  <dc:creator>Peng, Teresa (AllianzGI)</dc:creator>
  <cp:keywords>, docId:4026A9C7F9CFE0E586379A2D835945E5</cp:keywords>
  <cp:lastModifiedBy>Huang, James (AllianzGI)</cp:lastModifiedBy>
  <dcterms:modified xsi:type="dcterms:W3CDTF">2025-06-13T02:09:14Z</dcterms:modified>
  <cp:revision>6</cp:revi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2025-06-04T00:00:00Z</vt:filetime>
  </property>
  <property fmtid="{D5CDD505-2E9C-101B-9397-08002B2CF9AE}" pid="3" name="Creator">
    <vt:lpwstr>Adobe InDesign 20.3 (Macintosh)</vt:lpwstr>
  </property>
  <property fmtid="{D5CDD505-2E9C-101B-9397-08002B2CF9AE}" pid="4" name="LastSaved">
    <vt:filetime>2025-06-06T00:00:00Z</vt:filetime>
  </property>
  <property fmtid="{D5CDD505-2E9C-101B-9397-08002B2CF9AE}" pid="5" name="Producer">
    <vt:lpwstr>Adobe PDF Library 17.0</vt:lpwstr>
  </property>
  <property fmtid="{D5CDD505-2E9C-101B-9397-08002B2CF9AE}" pid="6" name="ContentTypeId">
    <vt:lpwstr>0x010100CE1BA209B325E24C8122972B489551B0</vt:lpwstr>
  </property>
  <property fmtid="{D5CDD505-2E9C-101B-9397-08002B2CF9AE}" pid="7" name="OrganizationalUnit">
    <vt:lpwstr>1;#IT User Services [51006800]|2cbd86fe-7c5f-45f7-9e64-418684a122f8</vt:lpwstr>
  </property>
  <property fmtid="{D5CDD505-2E9C-101B-9397-08002B2CF9AE}" pid="8" name="MediaServiceImageTags">
    <vt:lpwstr/>
  </property>
  <property fmtid="{D5CDD505-2E9C-101B-9397-08002B2CF9AE}" pid="9" name="LegalEntity">
    <vt:lpwstr>2;#AllianzGI GmbH /HK Branch [DE0582]|cde493a2-ffdf-4a40-a534-a825d744416e</vt:lpwstr>
  </property>
  <property fmtid="{D5CDD505-2E9C-101B-9397-08002B2CF9AE}" pid="10" name="MSIP_Label_511d2ef4-471a-450b-b804-da016b8121de_Enabled">
    <vt:lpwstr>true</vt:lpwstr>
  </property>
  <property fmtid="{D5CDD505-2E9C-101B-9397-08002B2CF9AE}" pid="11" name="MSIP_Label_511d2ef4-471a-450b-b804-da016b8121de_SetDate">
    <vt:lpwstr>2025-06-09T00:51:01Z</vt:lpwstr>
  </property>
  <property fmtid="{D5CDD505-2E9C-101B-9397-08002B2CF9AE}" pid="12" name="MSIP_Label_511d2ef4-471a-450b-b804-da016b8121de_Method">
    <vt:lpwstr>Standard</vt:lpwstr>
  </property>
  <property fmtid="{D5CDD505-2E9C-101B-9397-08002B2CF9AE}" pid="13" name="MSIP_Label_511d2ef4-471a-450b-b804-da016b8121de_Name">
    <vt:lpwstr>511d2ef4-471a-450b-b804-da016b8121de</vt:lpwstr>
  </property>
  <property fmtid="{D5CDD505-2E9C-101B-9397-08002B2CF9AE}" pid="14" name="MSIP_Label_511d2ef4-471a-450b-b804-da016b8121de_SiteId">
    <vt:lpwstr>a1eacbd5-fb0e-46f1-81e3-4965ea8e45bb</vt:lpwstr>
  </property>
  <property fmtid="{D5CDD505-2E9C-101B-9397-08002B2CF9AE}" pid="15" name="MSIP_Label_511d2ef4-471a-450b-b804-da016b8121de_ActionId">
    <vt:lpwstr>0d553a9d-bab8-49d4-b98f-c9c2b7de68a6</vt:lpwstr>
  </property>
  <property fmtid="{D5CDD505-2E9C-101B-9397-08002B2CF9AE}" pid="16" name="MSIP_Label_511d2ef4-471a-450b-b804-da016b8121de_ContentBits">
    <vt:lpwstr>2</vt:lpwstr>
  </property>
  <property fmtid="{D5CDD505-2E9C-101B-9397-08002B2CF9AE}" pid="17" name="MSIP_Label_511d2ef4-471a-450b-b804-da016b8121de_Tag">
    <vt:lpwstr>10, 3, 0, 2</vt:lpwstr>
  </property>
  <property fmtid="{D5CDD505-2E9C-101B-9397-08002B2CF9AE}" pid="18" name="ClassificationContentMarkingFooterLocations">
    <vt:lpwstr>Office Theme:8</vt:lpwstr>
  </property>
  <property fmtid="{D5CDD505-2E9C-101B-9397-08002B2CF9AE}" pid="19" name="ClassificationContentMarkingFooterText">
    <vt:lpwstr>Internal</vt:lpwstr>
  </property>
</Properties>
</file>